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6" r:id="rId2"/>
    <p:sldId id="257" r:id="rId3"/>
    <p:sldId id="456" r:id="rId4"/>
    <p:sldId id="462" r:id="rId5"/>
    <p:sldId id="260" r:id="rId6"/>
    <p:sldId id="380" r:id="rId7"/>
    <p:sldId id="387" r:id="rId8"/>
    <p:sldId id="328" r:id="rId9"/>
    <p:sldId id="469" r:id="rId10"/>
    <p:sldId id="470" r:id="rId11"/>
    <p:sldId id="471" r:id="rId12"/>
    <p:sldId id="472" r:id="rId13"/>
    <p:sldId id="473" r:id="rId14"/>
    <p:sldId id="474" r:id="rId15"/>
    <p:sldId id="475" r:id="rId16"/>
    <p:sldId id="476" r:id="rId17"/>
    <p:sldId id="477" r:id="rId18"/>
    <p:sldId id="330" r:id="rId19"/>
    <p:sldId id="468" r:id="rId20"/>
    <p:sldId id="464" r:id="rId21"/>
    <p:sldId id="478" r:id="rId22"/>
    <p:sldId id="466" r:id="rId23"/>
    <p:sldId id="401" r:id="rId24"/>
    <p:sldId id="332" r:id="rId25"/>
    <p:sldId id="318" r:id="rId26"/>
    <p:sldId id="319" r:id="rId27"/>
    <p:sldId id="320" r:id="rId28"/>
    <p:sldId id="321" r:id="rId29"/>
    <p:sldId id="322" r:id="rId30"/>
    <p:sldId id="323" r:id="rId31"/>
    <p:sldId id="449" r:id="rId32"/>
    <p:sldId id="324" r:id="rId33"/>
    <p:sldId id="383" r:id="rId34"/>
    <p:sldId id="446" r:id="rId35"/>
    <p:sldId id="384" r:id="rId36"/>
    <p:sldId id="463" r:id="rId37"/>
    <p:sldId id="441" r:id="rId38"/>
    <p:sldId id="302" r:id="rId39"/>
    <p:sldId id="429" r:id="rId40"/>
    <p:sldId id="433" r:id="rId41"/>
    <p:sldId id="432" r:id="rId42"/>
    <p:sldId id="460" r:id="rId43"/>
    <p:sldId id="434" r:id="rId44"/>
    <p:sldId id="435" r:id="rId45"/>
    <p:sldId id="461" r:id="rId46"/>
    <p:sldId id="459" r:id="rId47"/>
    <p:sldId id="265" r:id="rId48"/>
    <p:sldId id="442" r:id="rId49"/>
    <p:sldId id="422" r:id="rId50"/>
    <p:sldId id="423" r:id="rId51"/>
    <p:sldId id="341" r:id="rId52"/>
    <p:sldId id="342" r:id="rId53"/>
    <p:sldId id="377" r:id="rId54"/>
    <p:sldId id="413" r:id="rId55"/>
    <p:sldId id="344" r:id="rId56"/>
    <p:sldId id="396" r:id="rId57"/>
    <p:sldId id="447" r:id="rId58"/>
    <p:sldId id="345" r:id="rId59"/>
    <p:sldId id="346" r:id="rId60"/>
    <p:sldId id="443" r:id="rId61"/>
    <p:sldId id="370" r:id="rId62"/>
    <p:sldId id="444" r:id="rId63"/>
    <p:sldId id="414" r:id="rId64"/>
    <p:sldId id="371" r:id="rId65"/>
    <p:sldId id="372" r:id="rId66"/>
    <p:sldId id="378" r:id="rId67"/>
    <p:sldId id="374" r:id="rId68"/>
    <p:sldId id="379" r:id="rId69"/>
    <p:sldId id="412" r:id="rId70"/>
    <p:sldId id="452" r:id="rId71"/>
    <p:sldId id="453" r:id="rId72"/>
    <p:sldId id="454" r:id="rId73"/>
    <p:sldId id="455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533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outlineViewPr>
    <p:cViewPr>
      <p:scale>
        <a:sx n="33" d="100"/>
        <a:sy n="33" d="100"/>
      </p:scale>
      <p:origin x="0" y="-504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167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8EC0EC-E559-4F14-AD1A-B1007AC3DA2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340883-9BB5-4BFA-ADAD-D142B25D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3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" y="858838"/>
            <a:ext cx="6070600" cy="3416300"/>
          </a:xfrm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38780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1E4E9E-12E5-4DFB-9D6A-73CE97927DFB}" type="slidenum">
              <a:rPr lang="en-GB" altLang="x-none"/>
              <a:pPr/>
              <a:t>59</a:t>
            </a:fld>
            <a:endParaRPr lang="en-GB" altLang="x-none"/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960756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A7ED95-5678-40A4-A8C9-C2793F58BF24}" type="slidenum">
              <a:rPr lang="en-GB" altLang="x-none"/>
              <a:pPr/>
              <a:t>61</a:t>
            </a:fld>
            <a:endParaRPr lang="en-GB" altLang="x-none"/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4027093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" y="858838"/>
            <a:ext cx="6070600" cy="3416300"/>
          </a:xfrm>
          <a:ln/>
        </p:spPr>
      </p:sp>
      <p:sp>
        <p:nvSpPr>
          <p:cNvPr id="307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7472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BC0B3C-39B7-4165-B4FB-0618E60BE4E7}" type="slidenum">
              <a:rPr lang="en-GB" altLang="x-none"/>
              <a:pPr/>
              <a:t>32</a:t>
            </a:fld>
            <a:endParaRPr lang="en-GB" altLang="x-none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667921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Often comes back on exams</a:t>
            </a:r>
          </a:p>
          <a:p>
            <a:endParaRPr lang="en-US" dirty="0"/>
          </a:p>
          <a:p>
            <a:r>
              <a:rPr lang="en-US" dirty="0"/>
              <a:t>Goal test – sometimes</a:t>
            </a:r>
            <a:r>
              <a:rPr lang="en-US" baseline="0" dirty="0"/>
              <a:t> more than one state that satisfies having achieved the goal, for example, “eat all the dots”</a:t>
            </a:r>
          </a:p>
          <a:p>
            <a:endParaRPr lang="en-US" baseline="0" dirty="0"/>
          </a:p>
          <a:p>
            <a:r>
              <a:rPr lang="en-US" baseline="0" dirty="0"/>
              <a:t>Abstraction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543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plans that achieve the same state, will be different nodes in the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61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917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31" charset="0"/>
                <a:ea typeface="ＭＳ Ｐゴシック" pitchFamily="31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31" charset="0"/>
                <a:ea typeface="ＭＳ Ｐゴシック" pitchFamily="31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31" charset="0"/>
                <a:ea typeface="ＭＳ Ｐゴシック" pitchFamily="31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31" charset="0"/>
                <a:ea typeface="ＭＳ Ｐゴシック" pitchFamily="31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31" charset="0"/>
                <a:ea typeface="ＭＳ Ｐゴシック" pitchFamily="31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31" charset="0"/>
                <a:ea typeface="ＭＳ Ｐゴシック" pitchFamily="31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31" charset="0"/>
                <a:ea typeface="ＭＳ Ｐゴシック" pitchFamily="31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31" charset="0"/>
                <a:ea typeface="ＭＳ Ｐゴシック" pitchFamily="31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31" charset="0"/>
                <a:ea typeface="ＭＳ Ｐゴシック" pitchFamily="31" charset="-128"/>
              </a:defRPr>
            </a:lvl9pPr>
          </a:lstStyle>
          <a:p>
            <a:pPr eaLnBrk="1" hangingPunct="1"/>
            <a:fld id="{E661C101-A347-4003-B1FE-BC7BE47B5899}" type="slidenum">
              <a:rPr lang="en-GB" altLang="en-US" sz="1200"/>
              <a:pPr eaLnBrk="1" hangingPunct="1"/>
              <a:t>50</a:t>
            </a:fld>
            <a:endParaRPr lang="en-GB" altLang="en-US" sz="120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3686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31" charset="0"/>
                <a:ea typeface="ＭＳ Ｐゴシック" pitchFamily="31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31" charset="0"/>
                <a:ea typeface="ＭＳ Ｐゴシック" pitchFamily="31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31" charset="0"/>
                <a:ea typeface="ＭＳ Ｐゴシック" pitchFamily="31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31" charset="0"/>
                <a:ea typeface="ＭＳ Ｐゴシック" pitchFamily="31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31" charset="0"/>
                <a:ea typeface="ＭＳ Ｐゴシック" pitchFamily="31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31" charset="0"/>
                <a:ea typeface="ＭＳ Ｐゴシック" pitchFamily="31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31" charset="0"/>
                <a:ea typeface="ＭＳ Ｐゴシック" pitchFamily="31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31" charset="0"/>
                <a:ea typeface="ＭＳ Ｐゴシック" pitchFamily="31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31" charset="0"/>
                <a:ea typeface="ＭＳ Ｐゴシック" pitchFamily="31" charset="-128"/>
              </a:defRPr>
            </a:lvl9pPr>
          </a:lstStyle>
          <a:p>
            <a:pPr eaLnBrk="1" hangingPunct="1"/>
            <a:fld id="{2379CA85-BE71-435B-B8F8-8FAF4749573E}" type="slidenum">
              <a:rPr lang="en-GB" altLang="en-US" sz="1200"/>
              <a:pPr eaLnBrk="1" hangingPunct="1"/>
              <a:t>56</a:t>
            </a:fld>
            <a:endParaRPr lang="en-GB" altLang="en-US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en-US"/>
              <a:t>Insert fig 3.8</a:t>
            </a:r>
          </a:p>
        </p:txBody>
      </p:sp>
    </p:spTree>
    <p:extLst>
      <p:ext uri="{BB962C8B-B14F-4D97-AF65-F5344CB8AC3E}">
        <p14:creationId xmlns:p14="http://schemas.microsoft.com/office/powerpoint/2010/main" val="197342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BC0B3C-39B7-4165-B4FB-0618E60BE4E7}" type="slidenum">
              <a:rPr lang="en-GB" altLang="x-none"/>
              <a:pPr/>
              <a:t>58</a:t>
            </a:fld>
            <a:endParaRPr lang="en-GB" altLang="x-none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086542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06EEA-FA1D-4CD7-90CA-79D13ED0B206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16600-8A3C-449F-A027-44B6F678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763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06EEA-FA1D-4CD7-90CA-79D13ED0B206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16600-8A3C-449F-A027-44B6F678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581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06EEA-FA1D-4CD7-90CA-79D13ED0B206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16600-8A3C-449F-A027-44B6F678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993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1600" y="1109282"/>
            <a:ext cx="6250517" cy="50629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1066801"/>
            <a:ext cx="5588000" cy="50657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06400" y="624363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endParaRPr lang="en-GB" altLang="x-non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6800" y="624363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GB" alt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89533" y="624363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A40D7CB9-DE48-49E8-919B-EA3FABE36CF5}" type="slidenum">
              <a:rPr lang="en-GB" altLang="x-none"/>
              <a:pPr/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733286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06EEA-FA1D-4CD7-90CA-79D13ED0B206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16600-8A3C-449F-A027-44B6F678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17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06EEA-FA1D-4CD7-90CA-79D13ED0B206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16600-8A3C-449F-A027-44B6F678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86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06EEA-FA1D-4CD7-90CA-79D13ED0B206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16600-8A3C-449F-A027-44B6F678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11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06EEA-FA1D-4CD7-90CA-79D13ED0B206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16600-8A3C-449F-A027-44B6F678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29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06EEA-FA1D-4CD7-90CA-79D13ED0B206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16600-8A3C-449F-A027-44B6F678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86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06EEA-FA1D-4CD7-90CA-79D13ED0B206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16600-8A3C-449F-A027-44B6F678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82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06EEA-FA1D-4CD7-90CA-79D13ED0B206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16600-8A3C-449F-A027-44B6F678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15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06EEA-FA1D-4CD7-90CA-79D13ED0B206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16600-8A3C-449F-A027-44B6F678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271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06EEA-FA1D-4CD7-90CA-79D13ED0B206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16600-8A3C-449F-A027-44B6F678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20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w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w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3757" y="300729"/>
            <a:ext cx="9144000" cy="2387600"/>
          </a:xfrm>
        </p:spPr>
        <p:txBody>
          <a:bodyPr>
            <a:normAutofit/>
          </a:bodyPr>
          <a:lstStyle/>
          <a:p>
            <a:r>
              <a:rPr lang="en-US" sz="5400" dirty="0"/>
              <a:t>Problem Solving Using Search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757" y="2780404"/>
            <a:ext cx="9144000" cy="1655762"/>
          </a:xfrm>
        </p:spPr>
        <p:txBody>
          <a:bodyPr/>
          <a:lstStyle/>
          <a:p>
            <a:r>
              <a:rPr lang="en-US" dirty="0"/>
              <a:t>Introduction to State Space Search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61832" y="2409343"/>
            <a:ext cx="4547849" cy="3415177"/>
          </a:xfrm>
          <a:prstGeom prst="rect">
            <a:avLst/>
          </a:prstGeom>
          <a:noFill/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0" y="5926291"/>
            <a:ext cx="12192000" cy="6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/>
            <a:r>
              <a:rPr lang="en-US" sz="1867" b="1" dirty="0"/>
              <a:t>Instructor: Dr. Mohsin Ashraf</a:t>
            </a:r>
          </a:p>
          <a:p>
            <a:pPr algn="ctr"/>
            <a:r>
              <a:rPr lang="en-US" sz="1867" dirty="0"/>
              <a:t>Slide credits: AI BERKELEY</a:t>
            </a:r>
          </a:p>
        </p:txBody>
      </p:sp>
    </p:spTree>
    <p:extLst>
      <p:ext uri="{BB962C8B-B14F-4D97-AF65-F5344CB8AC3E}">
        <p14:creationId xmlns:p14="http://schemas.microsoft.com/office/powerpoint/2010/main" val="3709744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AD158-0BBF-508E-7CBA-FE47877F3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D42C7-B487-7ADC-CAC9-C0C0AC66E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5B70A4-FE07-25A8-3DB0-6ED234BB5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763" y="5150944"/>
            <a:ext cx="6343650" cy="923925"/>
          </a:xfrm>
          <a:prstGeom prst="rect">
            <a:avLst/>
          </a:prstGeom>
        </p:spPr>
      </p:pic>
      <p:pic>
        <p:nvPicPr>
          <p:cNvPr id="5" name="Picture 4" descr="fig03_03">
            <a:extLst>
              <a:ext uri="{FF2B5EF4-FFF2-40B4-BE49-F238E27FC236}">
                <a16:creationId xmlns:a16="http://schemas.microsoft.com/office/drawing/2014/main" id="{20A3F51A-146D-D9AA-58B8-C4A5C9A9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385" y="783131"/>
            <a:ext cx="6804183" cy="404093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2986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0FB19-42C3-FF36-D9B2-20EB95925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57697-A7E2-07B7-15C0-8451C5526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 dirty="0"/>
          </a:p>
        </p:txBody>
      </p:sp>
      <p:pic>
        <p:nvPicPr>
          <p:cNvPr id="4" name="Picture 4" descr="fig03_03">
            <a:extLst>
              <a:ext uri="{FF2B5EF4-FFF2-40B4-BE49-F238E27FC236}">
                <a16:creationId xmlns:a16="http://schemas.microsoft.com/office/drawing/2014/main" id="{B2373EBF-A0EC-D7D9-FB4C-02B9BE2FB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17" y="539006"/>
            <a:ext cx="6804183" cy="404093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0F66D2-8862-7078-7DE9-3C6D1EB71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056" y="5121275"/>
            <a:ext cx="63722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161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47E01-DDFA-22AF-7E7D-F998DAF40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E6267-EB62-4A0F-5A0D-303FB2BAB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4" name="Picture 4" descr="fig03_03">
            <a:extLst>
              <a:ext uri="{FF2B5EF4-FFF2-40B4-BE49-F238E27FC236}">
                <a16:creationId xmlns:a16="http://schemas.microsoft.com/office/drawing/2014/main" id="{4D377EC5-6EF1-B953-2BC5-B2C9B81CE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17" y="539006"/>
            <a:ext cx="6804183" cy="404093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1A16A8-299D-892F-C21F-6D94CBF9D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286" y="5394294"/>
            <a:ext cx="625792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463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F256E-F721-CDCF-95A1-E0E27DE84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C74FB-59E0-D3FA-3063-E44760F1F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4" name="Picture 4" descr="fig03_03">
            <a:extLst>
              <a:ext uri="{FF2B5EF4-FFF2-40B4-BE49-F238E27FC236}">
                <a16:creationId xmlns:a16="http://schemas.microsoft.com/office/drawing/2014/main" id="{8A8BFD2D-EC8E-A2E6-33B2-12DD794FA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17" y="539006"/>
            <a:ext cx="6804183" cy="404093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25DA70-988B-C199-99E4-38F7B5D40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099" y="4756894"/>
            <a:ext cx="631507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79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C4D75-0F6C-3145-AE51-DD692E0E4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BDD14-79EE-7BE0-2980-79A169D50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4" name="Picture 4" descr="fig03_03">
            <a:extLst>
              <a:ext uri="{FF2B5EF4-FFF2-40B4-BE49-F238E27FC236}">
                <a16:creationId xmlns:a16="http://schemas.microsoft.com/office/drawing/2014/main" id="{E540F7FC-BE30-05EF-9EDC-0C5BB1030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17" y="539006"/>
            <a:ext cx="6804183" cy="404093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9A2DFB-3A9B-6416-2A8F-7E0B0F094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020" y="5033592"/>
            <a:ext cx="658177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28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88A86-AADB-AADB-E7FA-5FDB6BF5B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Problem solving agent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0E6E0-D6CB-663F-6084-2ACCBE8CD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E2334D-E7AA-79E4-77D5-1EC97FF23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457" y="1976437"/>
            <a:ext cx="595312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946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924D8-1C6E-AF91-69D3-2C74F49C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Example-1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3C450-F341-CCE0-313A-D4641BF92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595634-0EDA-9839-24CD-C6E631207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387" y="1333500"/>
            <a:ext cx="675322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61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B4BE4-82F1-ED01-6466-76E676927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92247-9053-18B6-3227-5B2A251B7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17386-ED13-FBC0-CDFD-F08ACB60B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1962150"/>
            <a:ext cx="64770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76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AI Search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8-Puzzle</a:t>
            </a:r>
          </a:p>
        </p:txBody>
      </p:sp>
      <p:grpSp>
        <p:nvGrpSpPr>
          <p:cNvPr id="27" name="Group 5"/>
          <p:cNvGrpSpPr>
            <a:grpSpLocks/>
          </p:cNvGrpSpPr>
          <p:nvPr/>
        </p:nvGrpSpPr>
        <p:grpSpPr bwMode="auto">
          <a:xfrm>
            <a:off x="1855304" y="3041374"/>
            <a:ext cx="3242310" cy="2819400"/>
            <a:chOff x="4312" y="828"/>
            <a:chExt cx="1104" cy="960"/>
          </a:xfrm>
        </p:grpSpPr>
        <p:sp>
          <p:nvSpPr>
            <p:cNvPr id="28" name="Rectangle 6"/>
            <p:cNvSpPr>
              <a:spLocks noChangeArrowheads="1"/>
            </p:cNvSpPr>
            <p:nvPr/>
          </p:nvSpPr>
          <p:spPr bwMode="auto">
            <a:xfrm>
              <a:off x="4312" y="828"/>
              <a:ext cx="1104" cy="96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Text Box 7"/>
            <p:cNvSpPr txBox="1">
              <a:spLocks noChangeArrowheads="1"/>
            </p:cNvSpPr>
            <p:nvPr/>
          </p:nvSpPr>
          <p:spPr bwMode="auto">
            <a:xfrm>
              <a:off x="4360" y="876"/>
              <a:ext cx="336" cy="304"/>
            </a:xfrm>
            <a:prstGeom prst="rect">
              <a:avLst/>
            </a:prstGeom>
            <a:solidFill>
              <a:srgbClr val="EAEAEA"/>
            </a:solid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x-none" sz="2400" b="1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  <a:endParaRPr lang="en-US" altLang="x-none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0" name="Text Box 8"/>
            <p:cNvSpPr txBox="1">
              <a:spLocks noChangeArrowheads="1"/>
            </p:cNvSpPr>
            <p:nvPr/>
          </p:nvSpPr>
          <p:spPr bwMode="auto">
            <a:xfrm>
              <a:off x="4696" y="876"/>
              <a:ext cx="336" cy="304"/>
            </a:xfrm>
            <a:prstGeom prst="rect">
              <a:avLst/>
            </a:prstGeom>
            <a:solidFill>
              <a:srgbClr val="EAEAEA"/>
            </a:solid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x-none" sz="2400" b="1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  <a:endParaRPr lang="en-US" altLang="x-none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1" name="Text Box 9"/>
            <p:cNvSpPr txBox="1">
              <a:spLocks noChangeArrowheads="1"/>
            </p:cNvSpPr>
            <p:nvPr/>
          </p:nvSpPr>
          <p:spPr bwMode="auto">
            <a:xfrm>
              <a:off x="5032" y="876"/>
              <a:ext cx="336" cy="304"/>
            </a:xfrm>
            <a:prstGeom prst="rect">
              <a:avLst/>
            </a:prstGeom>
            <a:solidFill>
              <a:srgbClr val="EAEAEA"/>
            </a:solid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x-none" sz="2400" b="1">
                  <a:solidFill>
                    <a:srgbClr val="000000"/>
                  </a:solidFill>
                  <a:latin typeface="Times New Roman" pitchFamily="18" charset="0"/>
                </a:rPr>
                <a:t>3</a:t>
              </a:r>
              <a:endParaRPr lang="en-US" altLang="x-none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2" name="Text Box 10"/>
            <p:cNvSpPr txBox="1">
              <a:spLocks noChangeArrowheads="1"/>
            </p:cNvSpPr>
            <p:nvPr/>
          </p:nvSpPr>
          <p:spPr bwMode="auto">
            <a:xfrm>
              <a:off x="4360" y="1164"/>
              <a:ext cx="336" cy="304"/>
            </a:xfrm>
            <a:prstGeom prst="rect">
              <a:avLst/>
            </a:prstGeom>
            <a:solidFill>
              <a:srgbClr val="EAEAEA"/>
            </a:solid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x-none" sz="2400" b="1">
                  <a:solidFill>
                    <a:srgbClr val="000000"/>
                  </a:solidFill>
                  <a:latin typeface="Times New Roman" pitchFamily="18" charset="0"/>
                </a:rPr>
                <a:t>4</a:t>
              </a:r>
              <a:endParaRPr lang="en-US" altLang="x-none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3" name="Text Box 11"/>
            <p:cNvSpPr txBox="1">
              <a:spLocks noChangeArrowheads="1"/>
            </p:cNvSpPr>
            <p:nvPr/>
          </p:nvSpPr>
          <p:spPr bwMode="auto">
            <a:xfrm>
              <a:off x="4696" y="1164"/>
              <a:ext cx="336" cy="304"/>
            </a:xfrm>
            <a:prstGeom prst="rect">
              <a:avLst/>
            </a:prstGeom>
            <a:solidFill>
              <a:srgbClr val="EAEAEA"/>
            </a:solid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x-none" sz="2400" b="1" dirty="0">
                  <a:solidFill>
                    <a:srgbClr val="000000"/>
                  </a:solidFill>
                  <a:latin typeface="Times New Roman" pitchFamily="18" charset="0"/>
                </a:rPr>
                <a:t>7</a:t>
              </a:r>
              <a:endParaRPr lang="en-US" altLang="x-none" sz="2400" dirty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4" name="Text Box 12"/>
            <p:cNvSpPr txBox="1">
              <a:spLocks noChangeArrowheads="1"/>
            </p:cNvSpPr>
            <p:nvPr/>
          </p:nvSpPr>
          <p:spPr bwMode="auto">
            <a:xfrm>
              <a:off x="5032" y="1164"/>
              <a:ext cx="336" cy="304"/>
            </a:xfrm>
            <a:prstGeom prst="rect">
              <a:avLst/>
            </a:prstGeom>
            <a:solidFill>
              <a:srgbClr val="EAEAEA"/>
            </a:solid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x-none" sz="2400" b="1" dirty="0">
                  <a:solidFill>
                    <a:srgbClr val="000000"/>
                  </a:solidFill>
                  <a:latin typeface="Times New Roman" pitchFamily="18" charset="0"/>
                </a:rPr>
                <a:t>6</a:t>
              </a:r>
              <a:endParaRPr lang="en-US" altLang="x-none" sz="2400" dirty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" name="Text Box 13"/>
            <p:cNvSpPr txBox="1">
              <a:spLocks noChangeArrowheads="1"/>
            </p:cNvSpPr>
            <p:nvPr/>
          </p:nvSpPr>
          <p:spPr bwMode="auto">
            <a:xfrm>
              <a:off x="4360" y="1452"/>
              <a:ext cx="336" cy="304"/>
            </a:xfrm>
            <a:prstGeom prst="rect">
              <a:avLst/>
            </a:prstGeom>
            <a:solidFill>
              <a:srgbClr val="EAEAEA"/>
            </a:solid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x-none" sz="2400" b="1">
                  <a:solidFill>
                    <a:srgbClr val="000000"/>
                  </a:solidFill>
                  <a:latin typeface="Times New Roman" pitchFamily="18" charset="0"/>
                </a:rPr>
                <a:t>5</a:t>
              </a:r>
              <a:endParaRPr lang="en-US" altLang="x-none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6" name="Text Box 14"/>
            <p:cNvSpPr txBox="1">
              <a:spLocks noChangeArrowheads="1"/>
            </p:cNvSpPr>
            <p:nvPr/>
          </p:nvSpPr>
          <p:spPr bwMode="auto">
            <a:xfrm>
              <a:off x="4696" y="1452"/>
              <a:ext cx="336" cy="304"/>
            </a:xfrm>
            <a:prstGeom prst="rect">
              <a:avLst/>
            </a:prstGeom>
            <a:solidFill>
              <a:srgbClr val="EAEAEA"/>
            </a:solid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x-none" sz="2400" b="1">
                  <a:solidFill>
                    <a:srgbClr val="000000"/>
                  </a:solidFill>
                  <a:latin typeface="Times New Roman" pitchFamily="18" charset="0"/>
                </a:rPr>
                <a:t>8</a:t>
              </a:r>
            </a:p>
          </p:txBody>
        </p:sp>
        <p:sp>
          <p:nvSpPr>
            <p:cNvPr id="37" name="Text Box 15"/>
            <p:cNvSpPr txBox="1">
              <a:spLocks noChangeArrowheads="1"/>
            </p:cNvSpPr>
            <p:nvPr/>
          </p:nvSpPr>
          <p:spPr bwMode="auto">
            <a:xfrm>
              <a:off x="5032" y="1452"/>
              <a:ext cx="336" cy="30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endParaRPr lang="x-none" altLang="x-none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38" name="Group 17"/>
          <p:cNvGrpSpPr>
            <a:grpSpLocks/>
          </p:cNvGrpSpPr>
          <p:nvPr/>
        </p:nvGrpSpPr>
        <p:grpSpPr bwMode="auto">
          <a:xfrm>
            <a:off x="7189304" y="3041374"/>
            <a:ext cx="3242310" cy="2819400"/>
            <a:chOff x="4312" y="828"/>
            <a:chExt cx="1104" cy="960"/>
          </a:xfrm>
        </p:grpSpPr>
        <p:sp>
          <p:nvSpPr>
            <p:cNvPr id="39" name="Rectangle 18"/>
            <p:cNvSpPr>
              <a:spLocks noChangeArrowheads="1"/>
            </p:cNvSpPr>
            <p:nvPr/>
          </p:nvSpPr>
          <p:spPr bwMode="auto">
            <a:xfrm>
              <a:off x="4312" y="828"/>
              <a:ext cx="1104" cy="96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Text Box 19"/>
            <p:cNvSpPr txBox="1">
              <a:spLocks noChangeArrowheads="1"/>
            </p:cNvSpPr>
            <p:nvPr/>
          </p:nvSpPr>
          <p:spPr bwMode="auto">
            <a:xfrm>
              <a:off x="4360" y="876"/>
              <a:ext cx="336" cy="304"/>
            </a:xfrm>
            <a:prstGeom prst="rect">
              <a:avLst/>
            </a:prstGeom>
            <a:solidFill>
              <a:srgbClr val="EAEAEA"/>
            </a:solid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x-none" sz="2400" b="1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  <a:endParaRPr lang="en-US" altLang="x-none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1" name="Text Box 20"/>
            <p:cNvSpPr txBox="1">
              <a:spLocks noChangeArrowheads="1"/>
            </p:cNvSpPr>
            <p:nvPr/>
          </p:nvSpPr>
          <p:spPr bwMode="auto">
            <a:xfrm>
              <a:off x="4696" y="876"/>
              <a:ext cx="336" cy="304"/>
            </a:xfrm>
            <a:prstGeom prst="rect">
              <a:avLst/>
            </a:prstGeom>
            <a:solidFill>
              <a:srgbClr val="EAEAEA"/>
            </a:solid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x-none" sz="2400" b="1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  <a:endParaRPr lang="en-US" altLang="x-none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2" name="Text Box 21"/>
            <p:cNvSpPr txBox="1">
              <a:spLocks noChangeArrowheads="1"/>
            </p:cNvSpPr>
            <p:nvPr/>
          </p:nvSpPr>
          <p:spPr bwMode="auto">
            <a:xfrm>
              <a:off x="5032" y="876"/>
              <a:ext cx="336" cy="304"/>
            </a:xfrm>
            <a:prstGeom prst="rect">
              <a:avLst/>
            </a:prstGeom>
            <a:solidFill>
              <a:srgbClr val="EAEAEA"/>
            </a:solid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x-none" sz="2400" b="1">
                  <a:solidFill>
                    <a:srgbClr val="000000"/>
                  </a:solidFill>
                  <a:latin typeface="Times New Roman" pitchFamily="18" charset="0"/>
                </a:rPr>
                <a:t>3</a:t>
              </a:r>
              <a:endParaRPr lang="en-US" altLang="x-none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3" name="Text Box 22"/>
            <p:cNvSpPr txBox="1">
              <a:spLocks noChangeArrowheads="1"/>
            </p:cNvSpPr>
            <p:nvPr/>
          </p:nvSpPr>
          <p:spPr bwMode="auto">
            <a:xfrm>
              <a:off x="4360" y="1164"/>
              <a:ext cx="336" cy="304"/>
            </a:xfrm>
            <a:prstGeom prst="rect">
              <a:avLst/>
            </a:prstGeom>
            <a:solidFill>
              <a:srgbClr val="EAEAEA"/>
            </a:solid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x-none" sz="2400" b="1">
                  <a:solidFill>
                    <a:srgbClr val="000000"/>
                  </a:solidFill>
                  <a:latin typeface="Times New Roman" pitchFamily="18" charset="0"/>
                </a:rPr>
                <a:t>4</a:t>
              </a:r>
              <a:endParaRPr lang="en-US" altLang="x-none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4" name="Text Box 23"/>
            <p:cNvSpPr txBox="1">
              <a:spLocks noChangeArrowheads="1"/>
            </p:cNvSpPr>
            <p:nvPr/>
          </p:nvSpPr>
          <p:spPr bwMode="auto">
            <a:xfrm>
              <a:off x="4696" y="1164"/>
              <a:ext cx="336" cy="304"/>
            </a:xfrm>
            <a:prstGeom prst="rect">
              <a:avLst/>
            </a:prstGeom>
            <a:solidFill>
              <a:srgbClr val="EAEAEA"/>
            </a:solid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x-none" sz="2400" b="1">
                  <a:solidFill>
                    <a:srgbClr val="000000"/>
                  </a:solidFill>
                  <a:latin typeface="Times New Roman" pitchFamily="18" charset="0"/>
                </a:rPr>
                <a:t>5</a:t>
              </a:r>
              <a:endParaRPr lang="en-US" altLang="x-none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5" name="Text Box 24"/>
            <p:cNvSpPr txBox="1">
              <a:spLocks noChangeArrowheads="1"/>
            </p:cNvSpPr>
            <p:nvPr/>
          </p:nvSpPr>
          <p:spPr bwMode="auto">
            <a:xfrm>
              <a:off x="5032" y="1164"/>
              <a:ext cx="336" cy="304"/>
            </a:xfrm>
            <a:prstGeom prst="rect">
              <a:avLst/>
            </a:prstGeom>
            <a:solidFill>
              <a:srgbClr val="EAEAEA"/>
            </a:solid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x-none" sz="2400" b="1">
                  <a:solidFill>
                    <a:srgbClr val="000000"/>
                  </a:solidFill>
                  <a:latin typeface="Times New Roman" pitchFamily="18" charset="0"/>
                </a:rPr>
                <a:t>6</a:t>
              </a:r>
              <a:endParaRPr lang="en-US" altLang="x-none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6" name="Text Box 25"/>
            <p:cNvSpPr txBox="1">
              <a:spLocks noChangeArrowheads="1"/>
            </p:cNvSpPr>
            <p:nvPr/>
          </p:nvSpPr>
          <p:spPr bwMode="auto">
            <a:xfrm>
              <a:off x="4360" y="1452"/>
              <a:ext cx="336" cy="304"/>
            </a:xfrm>
            <a:prstGeom prst="rect">
              <a:avLst/>
            </a:prstGeom>
            <a:solidFill>
              <a:srgbClr val="EAEAEA"/>
            </a:solid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x-none" sz="2400" b="1">
                  <a:solidFill>
                    <a:srgbClr val="000000"/>
                  </a:solidFill>
                  <a:latin typeface="Times New Roman" pitchFamily="18" charset="0"/>
                </a:rPr>
                <a:t>7</a:t>
              </a:r>
              <a:endParaRPr lang="en-US" altLang="x-none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7" name="Text Box 26"/>
            <p:cNvSpPr txBox="1">
              <a:spLocks noChangeArrowheads="1"/>
            </p:cNvSpPr>
            <p:nvPr/>
          </p:nvSpPr>
          <p:spPr bwMode="auto">
            <a:xfrm>
              <a:off x="4696" y="1452"/>
              <a:ext cx="336" cy="304"/>
            </a:xfrm>
            <a:prstGeom prst="rect">
              <a:avLst/>
            </a:prstGeom>
            <a:solidFill>
              <a:srgbClr val="EAEAEA"/>
            </a:solid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x-none" sz="2400" b="1">
                  <a:solidFill>
                    <a:srgbClr val="000000"/>
                  </a:solidFill>
                  <a:latin typeface="Times New Roman" pitchFamily="18" charset="0"/>
                </a:rPr>
                <a:t>8</a:t>
              </a:r>
            </a:p>
          </p:txBody>
        </p:sp>
        <p:sp>
          <p:nvSpPr>
            <p:cNvPr id="48" name="Text Box 27"/>
            <p:cNvSpPr txBox="1">
              <a:spLocks noChangeArrowheads="1"/>
            </p:cNvSpPr>
            <p:nvPr/>
          </p:nvSpPr>
          <p:spPr bwMode="auto">
            <a:xfrm>
              <a:off x="5032" y="1452"/>
              <a:ext cx="336" cy="30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endParaRPr lang="x-none" altLang="x-none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49" name="Line 28"/>
          <p:cNvSpPr>
            <a:spLocks noChangeShapeType="1"/>
          </p:cNvSpPr>
          <p:nvPr/>
        </p:nvSpPr>
        <p:spPr bwMode="auto">
          <a:xfrm flipV="1">
            <a:off x="5227982" y="4336774"/>
            <a:ext cx="1808922" cy="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423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E6FDA0-0411-38D1-0BC3-CB329D8B1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237" y="495300"/>
            <a:ext cx="7629525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91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Lecture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Intelligent Agent</a:t>
            </a:r>
          </a:p>
          <a:p>
            <a:r>
              <a:rPr lang="en-US" dirty="0"/>
              <a:t>Performance measure</a:t>
            </a:r>
          </a:p>
          <a:p>
            <a:r>
              <a:rPr lang="en-US" dirty="0"/>
              <a:t>Different types of Environments</a:t>
            </a:r>
          </a:p>
          <a:p>
            <a:r>
              <a:rPr lang="en-US" dirty="0"/>
              <a:t>IA examples based on Environment</a:t>
            </a:r>
          </a:p>
          <a:p>
            <a:r>
              <a:rPr lang="en-US" dirty="0"/>
              <a:t>Agent types </a:t>
            </a:r>
          </a:p>
          <a:p>
            <a:pPr lvl="1"/>
            <a:r>
              <a:rPr lang="en-US" dirty="0"/>
              <a:t>Simple reflex agents	</a:t>
            </a:r>
          </a:p>
          <a:p>
            <a:pPr lvl="1"/>
            <a:r>
              <a:rPr lang="en-US" dirty="0"/>
              <a:t>Reflex agents with state/model</a:t>
            </a:r>
          </a:p>
          <a:p>
            <a:pPr lvl="1"/>
            <a:r>
              <a:rPr lang="en-US" dirty="0"/>
              <a:t>Goal-based agents</a:t>
            </a:r>
          </a:p>
          <a:p>
            <a:pPr lvl="1"/>
            <a:r>
              <a:rPr lang="en-US" dirty="0"/>
              <a:t>Utility-based agents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361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BFD966-7DD2-8D92-EEE2-2A715C04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350" y="1933575"/>
            <a:ext cx="659130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39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5B061-C6EC-3977-F688-39DD043DE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Queen Problem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1ACAB-13DD-89BA-1E69-FAB2D8632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0D5BE2-FD94-B68F-202D-A53F11C5B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387" y="1938337"/>
            <a:ext cx="294322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948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E3DD9D-D823-3127-B938-F96F7D847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862" y="2028825"/>
            <a:ext cx="67722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589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AI Search Problem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79504" cy="4351338"/>
          </a:xfrm>
        </p:spPr>
        <p:txBody>
          <a:bodyPr/>
          <a:lstStyle/>
          <a:p>
            <a:r>
              <a:rPr lang="en-GB" altLang="en-US" sz="2400" b="1" dirty="0"/>
              <a:t>Travelling Salesperson Problem (TSP)</a:t>
            </a:r>
            <a:endParaRPr lang="en-US" sz="2400" b="1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Suppose a salesman has five cities to visit and then must return home.</a:t>
            </a:r>
          </a:p>
          <a:p>
            <a:endParaRPr lang="en-US" sz="2400" dirty="0"/>
          </a:p>
          <a:p>
            <a:pPr lvl="1"/>
            <a:r>
              <a:rPr lang="en-US" sz="2000" dirty="0"/>
              <a:t>The goal of the problem is to find the shortest path for salesman to travel, visiting each city, and then returning to the starting city.</a:t>
            </a:r>
          </a:p>
          <a:p>
            <a:endParaRPr lang="en-US" dirty="0"/>
          </a:p>
        </p:txBody>
      </p:sp>
      <p:pic>
        <p:nvPicPr>
          <p:cNvPr id="10" name="Picture 2" descr="Image result for travelling salesman problem,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054287"/>
            <a:ext cx="5181600" cy="336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924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AI Search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N-Queens</a:t>
            </a:r>
          </a:p>
          <a:p>
            <a:pPr lvl="1"/>
            <a:r>
              <a:rPr lang="en-US" altLang="x-none" dirty="0"/>
              <a:t>Problem of placing </a:t>
            </a:r>
            <a:r>
              <a:rPr lang="en-US" altLang="x-none" i="1" dirty="0"/>
              <a:t>n</a:t>
            </a:r>
            <a:r>
              <a:rPr lang="en-US" altLang="x-none" dirty="0"/>
              <a:t> chess queens on an </a:t>
            </a:r>
            <a:r>
              <a:rPr lang="en-US" altLang="x-none" i="1" dirty="0" err="1"/>
              <a:t>n×n</a:t>
            </a:r>
            <a:r>
              <a:rPr lang="en-US" altLang="x-none" dirty="0"/>
              <a:t> chessboard so that </a:t>
            </a:r>
            <a:r>
              <a:rPr lang="en-US" altLang="x-none" u="sng" dirty="0">
                <a:solidFill>
                  <a:schemeClr val="tx2"/>
                </a:solidFill>
              </a:rPr>
              <a:t>no two queens attack each other</a:t>
            </a:r>
          </a:p>
          <a:p>
            <a:pPr lvl="1"/>
            <a:r>
              <a:rPr lang="en-US" altLang="x-none" dirty="0"/>
              <a:t>A solution requires that </a:t>
            </a:r>
            <a:r>
              <a:rPr lang="en-US" altLang="x-none" dirty="0">
                <a:solidFill>
                  <a:srgbClr val="FF0000"/>
                </a:solidFill>
              </a:rPr>
              <a:t>no two queens share the same row, column, or diagonal</a:t>
            </a:r>
            <a:endParaRPr lang="en-US" altLang="x-none" dirty="0"/>
          </a:p>
          <a:p>
            <a:endParaRPr lang="en-US" dirty="0"/>
          </a:p>
        </p:txBody>
      </p:sp>
      <p:pic>
        <p:nvPicPr>
          <p:cNvPr id="50" name="Picture 27" descr="quee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26126" y="4001294"/>
            <a:ext cx="4939747" cy="234843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1350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Classic AI Search Problems</a:t>
            </a:r>
            <a:endParaRPr lang="en-GB" altLang="x-none"/>
          </a:p>
        </p:txBody>
      </p:sp>
      <p:pic>
        <p:nvPicPr>
          <p:cNvPr id="162820" name="Picture 4" descr="queen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462" y="763588"/>
            <a:ext cx="4467225" cy="21240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A69A-A802-45C9-9CEF-59131C499A42}" type="slidenum">
              <a:rPr lang="en-GB" altLang="x-none"/>
              <a:pPr/>
              <a:t>25</a:t>
            </a:fld>
            <a:endParaRPr lang="en-GB" altLang="x-none"/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858838" y="1866900"/>
            <a:ext cx="7504112" cy="4114800"/>
          </a:xfrm>
        </p:spPr>
        <p:txBody>
          <a:bodyPr/>
          <a:lstStyle/>
          <a:p>
            <a:pPr marL="381000" indent="-381000" algn="ctr">
              <a:buNone/>
            </a:pPr>
            <a:endParaRPr lang="en-US" altLang="x-none" dirty="0"/>
          </a:p>
          <a:p>
            <a:pPr marL="381000" indent="-381000"/>
            <a:r>
              <a:rPr lang="en-US" altLang="x-none" dirty="0"/>
              <a:t>5-Queens:</a:t>
            </a:r>
          </a:p>
        </p:txBody>
      </p:sp>
      <p:sp>
        <p:nvSpPr>
          <p:cNvPr id="162821" name="Rectangle 5"/>
          <p:cNvSpPr>
            <a:spLocks noChangeArrowheads="1"/>
          </p:cNvSpPr>
          <p:nvPr/>
        </p:nvSpPr>
        <p:spPr bwMode="auto">
          <a:xfrm>
            <a:off x="6076950" y="3657600"/>
            <a:ext cx="3124200" cy="2667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22" name="Rectangle 6"/>
          <p:cNvSpPr>
            <a:spLocks noChangeArrowheads="1"/>
          </p:cNvSpPr>
          <p:nvPr/>
        </p:nvSpPr>
        <p:spPr bwMode="auto">
          <a:xfrm>
            <a:off x="6705600" y="36576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23" name="Rectangle 7"/>
          <p:cNvSpPr>
            <a:spLocks noChangeArrowheads="1"/>
          </p:cNvSpPr>
          <p:nvPr/>
        </p:nvSpPr>
        <p:spPr bwMode="auto">
          <a:xfrm>
            <a:off x="7334250" y="52578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24" name="Rectangle 8"/>
          <p:cNvSpPr>
            <a:spLocks noChangeArrowheads="1"/>
          </p:cNvSpPr>
          <p:nvPr/>
        </p:nvSpPr>
        <p:spPr bwMode="auto">
          <a:xfrm>
            <a:off x="6705600" y="47244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25" name="Rectangle 9"/>
          <p:cNvSpPr>
            <a:spLocks noChangeArrowheads="1"/>
          </p:cNvSpPr>
          <p:nvPr/>
        </p:nvSpPr>
        <p:spPr bwMode="auto">
          <a:xfrm>
            <a:off x="6076950" y="41910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26" name="Rectangle 10"/>
          <p:cNvSpPr>
            <a:spLocks noChangeArrowheads="1"/>
          </p:cNvSpPr>
          <p:nvPr/>
        </p:nvSpPr>
        <p:spPr bwMode="auto">
          <a:xfrm>
            <a:off x="7962900" y="47244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27" name="Rectangle 11"/>
          <p:cNvSpPr>
            <a:spLocks noChangeArrowheads="1"/>
          </p:cNvSpPr>
          <p:nvPr/>
        </p:nvSpPr>
        <p:spPr bwMode="auto">
          <a:xfrm>
            <a:off x="7334250" y="41910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28" name="Rectangle 12"/>
          <p:cNvSpPr>
            <a:spLocks noChangeArrowheads="1"/>
          </p:cNvSpPr>
          <p:nvPr/>
        </p:nvSpPr>
        <p:spPr bwMode="auto">
          <a:xfrm>
            <a:off x="6076950" y="52578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29" name="Rectangle 13"/>
          <p:cNvSpPr>
            <a:spLocks noChangeArrowheads="1"/>
          </p:cNvSpPr>
          <p:nvPr/>
        </p:nvSpPr>
        <p:spPr bwMode="auto">
          <a:xfrm>
            <a:off x="7962900" y="36576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30" name="Text Box 14"/>
          <p:cNvSpPr txBox="1">
            <a:spLocks noChangeArrowheads="1"/>
          </p:cNvSpPr>
          <p:nvPr/>
        </p:nvSpPr>
        <p:spPr bwMode="auto">
          <a:xfrm>
            <a:off x="5772151" y="3657601"/>
            <a:ext cx="322263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/>
              <a:t>1</a:t>
            </a:r>
          </a:p>
        </p:txBody>
      </p:sp>
      <p:sp>
        <p:nvSpPr>
          <p:cNvPr id="162831" name="Text Box 15"/>
          <p:cNvSpPr txBox="1">
            <a:spLocks noChangeArrowheads="1"/>
          </p:cNvSpPr>
          <p:nvPr/>
        </p:nvSpPr>
        <p:spPr bwMode="auto">
          <a:xfrm>
            <a:off x="5772151" y="4783138"/>
            <a:ext cx="322263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/>
              <a:t>3</a:t>
            </a:r>
          </a:p>
        </p:txBody>
      </p:sp>
      <p:sp>
        <p:nvSpPr>
          <p:cNvPr id="162832" name="Text Box 16"/>
          <p:cNvSpPr txBox="1">
            <a:spLocks noChangeArrowheads="1"/>
          </p:cNvSpPr>
          <p:nvPr/>
        </p:nvSpPr>
        <p:spPr bwMode="auto">
          <a:xfrm>
            <a:off x="5772151" y="4249738"/>
            <a:ext cx="322263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/>
              <a:t>2</a:t>
            </a:r>
          </a:p>
        </p:txBody>
      </p:sp>
      <p:sp>
        <p:nvSpPr>
          <p:cNvPr id="162833" name="Text Box 17"/>
          <p:cNvSpPr txBox="1">
            <a:spLocks noChangeArrowheads="1"/>
          </p:cNvSpPr>
          <p:nvPr/>
        </p:nvSpPr>
        <p:spPr bwMode="auto">
          <a:xfrm>
            <a:off x="5772151" y="5316538"/>
            <a:ext cx="322263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/>
              <a:t>4</a:t>
            </a:r>
          </a:p>
        </p:txBody>
      </p:sp>
      <p:sp>
        <p:nvSpPr>
          <p:cNvPr id="162834" name="Text Box 18"/>
          <p:cNvSpPr txBox="1">
            <a:spLocks noChangeArrowheads="1"/>
          </p:cNvSpPr>
          <p:nvPr/>
        </p:nvSpPr>
        <p:spPr bwMode="auto">
          <a:xfrm>
            <a:off x="7507288" y="3259138"/>
            <a:ext cx="322262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/>
              <a:t>3</a:t>
            </a:r>
          </a:p>
        </p:txBody>
      </p:sp>
      <p:sp>
        <p:nvSpPr>
          <p:cNvPr id="162835" name="Text Box 19"/>
          <p:cNvSpPr txBox="1">
            <a:spLocks noChangeArrowheads="1"/>
          </p:cNvSpPr>
          <p:nvPr/>
        </p:nvSpPr>
        <p:spPr bwMode="auto">
          <a:xfrm>
            <a:off x="6838951" y="3259138"/>
            <a:ext cx="322263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/>
              <a:t>2</a:t>
            </a:r>
          </a:p>
        </p:txBody>
      </p:sp>
      <p:sp>
        <p:nvSpPr>
          <p:cNvPr id="162836" name="Text Box 20"/>
          <p:cNvSpPr txBox="1">
            <a:spLocks noChangeArrowheads="1"/>
          </p:cNvSpPr>
          <p:nvPr/>
        </p:nvSpPr>
        <p:spPr bwMode="auto">
          <a:xfrm>
            <a:off x="8116888" y="3259138"/>
            <a:ext cx="322262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/>
              <a:t>4</a:t>
            </a:r>
          </a:p>
        </p:txBody>
      </p:sp>
      <p:sp>
        <p:nvSpPr>
          <p:cNvPr id="162837" name="Text Box 21"/>
          <p:cNvSpPr txBox="1">
            <a:spLocks noChangeArrowheads="1"/>
          </p:cNvSpPr>
          <p:nvPr/>
        </p:nvSpPr>
        <p:spPr bwMode="auto">
          <a:xfrm>
            <a:off x="6153151" y="3276601"/>
            <a:ext cx="322263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/>
              <a:t>1</a:t>
            </a:r>
          </a:p>
        </p:txBody>
      </p:sp>
      <p:sp>
        <p:nvSpPr>
          <p:cNvPr id="162838" name="AutoShape 22"/>
          <p:cNvSpPr>
            <a:spLocks noChangeArrowheads="1"/>
          </p:cNvSpPr>
          <p:nvPr/>
        </p:nvSpPr>
        <p:spPr bwMode="auto">
          <a:xfrm>
            <a:off x="4705350" y="3657600"/>
            <a:ext cx="457200" cy="457200"/>
          </a:xfrm>
          <a:prstGeom prst="star4">
            <a:avLst>
              <a:gd name="adj" fmla="val 125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39" name="Oval 23"/>
          <p:cNvSpPr>
            <a:spLocks noChangeArrowheads="1"/>
          </p:cNvSpPr>
          <p:nvPr/>
        </p:nvSpPr>
        <p:spPr bwMode="auto">
          <a:xfrm>
            <a:off x="3028950" y="41148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40" name="Oval 24"/>
          <p:cNvSpPr>
            <a:spLocks noChangeArrowheads="1"/>
          </p:cNvSpPr>
          <p:nvPr/>
        </p:nvSpPr>
        <p:spPr bwMode="auto">
          <a:xfrm>
            <a:off x="2952750" y="55626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41" name="Oval 25"/>
          <p:cNvSpPr>
            <a:spLocks noChangeArrowheads="1"/>
          </p:cNvSpPr>
          <p:nvPr/>
        </p:nvSpPr>
        <p:spPr bwMode="auto">
          <a:xfrm>
            <a:off x="3714750" y="57912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42" name="Oval 26"/>
          <p:cNvSpPr>
            <a:spLocks noChangeArrowheads="1"/>
          </p:cNvSpPr>
          <p:nvPr/>
        </p:nvSpPr>
        <p:spPr bwMode="auto">
          <a:xfrm>
            <a:off x="2952750" y="47244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43" name="Oval 27"/>
          <p:cNvSpPr>
            <a:spLocks noChangeArrowheads="1"/>
          </p:cNvSpPr>
          <p:nvPr/>
        </p:nvSpPr>
        <p:spPr bwMode="auto">
          <a:xfrm>
            <a:off x="4171950" y="48768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44" name="Oval 28"/>
          <p:cNvSpPr>
            <a:spLocks noChangeArrowheads="1"/>
          </p:cNvSpPr>
          <p:nvPr/>
        </p:nvSpPr>
        <p:spPr bwMode="auto">
          <a:xfrm>
            <a:off x="3714750" y="44958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45" name="AutoShape 29"/>
          <p:cNvSpPr>
            <a:spLocks noChangeArrowheads="1"/>
          </p:cNvSpPr>
          <p:nvPr/>
        </p:nvSpPr>
        <p:spPr bwMode="auto">
          <a:xfrm>
            <a:off x="4476750" y="3124200"/>
            <a:ext cx="457200" cy="457200"/>
          </a:xfrm>
          <a:prstGeom prst="star4">
            <a:avLst>
              <a:gd name="adj" fmla="val 125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46" name="Oval 30"/>
          <p:cNvSpPr>
            <a:spLocks noChangeArrowheads="1"/>
          </p:cNvSpPr>
          <p:nvPr/>
        </p:nvSpPr>
        <p:spPr bwMode="auto">
          <a:xfrm>
            <a:off x="3638550" y="51054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47" name="Oval 31"/>
          <p:cNvSpPr>
            <a:spLocks noChangeArrowheads="1"/>
          </p:cNvSpPr>
          <p:nvPr/>
        </p:nvSpPr>
        <p:spPr bwMode="auto">
          <a:xfrm>
            <a:off x="4324350" y="54102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48" name="AutoShape 32"/>
          <p:cNvSpPr>
            <a:spLocks noChangeArrowheads="1"/>
          </p:cNvSpPr>
          <p:nvPr/>
        </p:nvSpPr>
        <p:spPr bwMode="auto">
          <a:xfrm>
            <a:off x="4019550" y="3733800"/>
            <a:ext cx="457200" cy="457200"/>
          </a:xfrm>
          <a:prstGeom prst="star4">
            <a:avLst>
              <a:gd name="adj" fmla="val 125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49" name="Oval 33"/>
          <p:cNvSpPr>
            <a:spLocks noChangeArrowheads="1"/>
          </p:cNvSpPr>
          <p:nvPr/>
        </p:nvSpPr>
        <p:spPr bwMode="auto">
          <a:xfrm>
            <a:off x="3409950" y="36576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50" name="AutoShape 34"/>
          <p:cNvSpPr>
            <a:spLocks noChangeArrowheads="1"/>
          </p:cNvSpPr>
          <p:nvPr/>
        </p:nvSpPr>
        <p:spPr bwMode="auto">
          <a:xfrm>
            <a:off x="4476750" y="4343400"/>
            <a:ext cx="457200" cy="457200"/>
          </a:xfrm>
          <a:prstGeom prst="star4">
            <a:avLst>
              <a:gd name="adj" fmla="val 125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51" name="Rectangle 35"/>
          <p:cNvSpPr>
            <a:spLocks noChangeArrowheads="1"/>
          </p:cNvSpPr>
          <p:nvPr/>
        </p:nvSpPr>
        <p:spPr bwMode="auto">
          <a:xfrm>
            <a:off x="8591550" y="41910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52" name="Rectangle 36"/>
          <p:cNvSpPr>
            <a:spLocks noChangeArrowheads="1"/>
          </p:cNvSpPr>
          <p:nvPr/>
        </p:nvSpPr>
        <p:spPr bwMode="auto">
          <a:xfrm>
            <a:off x="8591550" y="52578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53" name="Rectangle 37"/>
          <p:cNvSpPr>
            <a:spLocks noChangeArrowheads="1"/>
          </p:cNvSpPr>
          <p:nvPr/>
        </p:nvSpPr>
        <p:spPr bwMode="auto">
          <a:xfrm>
            <a:off x="6686550" y="57912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54" name="Rectangle 38"/>
          <p:cNvSpPr>
            <a:spLocks noChangeArrowheads="1"/>
          </p:cNvSpPr>
          <p:nvPr/>
        </p:nvSpPr>
        <p:spPr bwMode="auto">
          <a:xfrm>
            <a:off x="7962900" y="57912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55" name="AutoShape 39"/>
          <p:cNvSpPr>
            <a:spLocks noChangeArrowheads="1"/>
          </p:cNvSpPr>
          <p:nvPr/>
        </p:nvSpPr>
        <p:spPr bwMode="auto">
          <a:xfrm>
            <a:off x="5162550" y="3200400"/>
            <a:ext cx="457200" cy="457200"/>
          </a:xfrm>
          <a:prstGeom prst="star4">
            <a:avLst>
              <a:gd name="adj" fmla="val 125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56" name="Text Box 40"/>
          <p:cNvSpPr txBox="1">
            <a:spLocks noChangeArrowheads="1"/>
          </p:cNvSpPr>
          <p:nvPr/>
        </p:nvSpPr>
        <p:spPr bwMode="auto">
          <a:xfrm>
            <a:off x="8726488" y="3259138"/>
            <a:ext cx="322262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/>
              <a:t>5</a:t>
            </a:r>
          </a:p>
        </p:txBody>
      </p:sp>
      <p:sp>
        <p:nvSpPr>
          <p:cNvPr id="162857" name="Text Box 41"/>
          <p:cNvSpPr txBox="1">
            <a:spLocks noChangeArrowheads="1"/>
          </p:cNvSpPr>
          <p:nvPr/>
        </p:nvSpPr>
        <p:spPr bwMode="auto">
          <a:xfrm>
            <a:off x="5754688" y="5849938"/>
            <a:ext cx="322262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/>
              <a:t>5</a:t>
            </a:r>
          </a:p>
        </p:txBody>
      </p:sp>
      <p:sp>
        <p:nvSpPr>
          <p:cNvPr id="162858" name="Oval 42"/>
          <p:cNvSpPr>
            <a:spLocks noChangeArrowheads="1"/>
          </p:cNvSpPr>
          <p:nvPr/>
        </p:nvSpPr>
        <p:spPr bwMode="auto">
          <a:xfrm>
            <a:off x="4857750" y="51054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59" name="Oval 43"/>
          <p:cNvSpPr>
            <a:spLocks noChangeArrowheads="1"/>
          </p:cNvSpPr>
          <p:nvPr/>
        </p:nvSpPr>
        <p:spPr bwMode="auto">
          <a:xfrm>
            <a:off x="4705350" y="59436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60" name="Oval 44"/>
          <p:cNvSpPr>
            <a:spLocks noChangeArrowheads="1"/>
          </p:cNvSpPr>
          <p:nvPr/>
        </p:nvSpPr>
        <p:spPr bwMode="auto">
          <a:xfrm>
            <a:off x="3028950" y="60960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61" name="Oval 45"/>
          <p:cNvSpPr>
            <a:spLocks noChangeArrowheads="1"/>
          </p:cNvSpPr>
          <p:nvPr/>
        </p:nvSpPr>
        <p:spPr bwMode="auto">
          <a:xfrm>
            <a:off x="3867150" y="62484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62" name="Oval 46"/>
          <p:cNvSpPr>
            <a:spLocks noChangeArrowheads="1"/>
          </p:cNvSpPr>
          <p:nvPr/>
        </p:nvSpPr>
        <p:spPr bwMode="auto">
          <a:xfrm>
            <a:off x="4400550" y="62484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63" name="Oval 47"/>
          <p:cNvSpPr>
            <a:spLocks noChangeArrowheads="1"/>
          </p:cNvSpPr>
          <p:nvPr/>
        </p:nvSpPr>
        <p:spPr bwMode="auto">
          <a:xfrm>
            <a:off x="3181350" y="51816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64" name="Oval 48"/>
          <p:cNvSpPr>
            <a:spLocks noChangeArrowheads="1"/>
          </p:cNvSpPr>
          <p:nvPr/>
        </p:nvSpPr>
        <p:spPr bwMode="auto">
          <a:xfrm>
            <a:off x="2952750" y="34290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65" name="Oval 49"/>
          <p:cNvSpPr>
            <a:spLocks noChangeArrowheads="1"/>
          </p:cNvSpPr>
          <p:nvPr/>
        </p:nvSpPr>
        <p:spPr bwMode="auto">
          <a:xfrm>
            <a:off x="5010150" y="46482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66" name="Oval 50"/>
          <p:cNvSpPr>
            <a:spLocks noChangeArrowheads="1"/>
          </p:cNvSpPr>
          <p:nvPr/>
        </p:nvSpPr>
        <p:spPr bwMode="auto">
          <a:xfrm>
            <a:off x="5162550" y="57912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67" name="Oval 51"/>
          <p:cNvSpPr>
            <a:spLocks noChangeArrowheads="1"/>
          </p:cNvSpPr>
          <p:nvPr/>
        </p:nvSpPr>
        <p:spPr bwMode="auto">
          <a:xfrm>
            <a:off x="5162550" y="54102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68" name="Oval 52"/>
          <p:cNvSpPr>
            <a:spLocks noChangeArrowheads="1"/>
          </p:cNvSpPr>
          <p:nvPr/>
        </p:nvSpPr>
        <p:spPr bwMode="auto">
          <a:xfrm>
            <a:off x="5314950" y="63246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57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Classic AI Search Problems</a:t>
            </a:r>
            <a:endParaRPr lang="en-GB" altLang="x-none"/>
          </a:p>
        </p:txBody>
      </p:sp>
      <p:pic>
        <p:nvPicPr>
          <p:cNvPr id="164868" name="Picture 4" descr="queen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575" y="628651"/>
            <a:ext cx="4467225" cy="21240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03D20-BB6E-4C8F-97F5-8B4B3E6C9B4E}" type="slidenum">
              <a:rPr lang="en-GB" altLang="x-none"/>
              <a:pPr/>
              <a:t>26</a:t>
            </a:fld>
            <a:endParaRPr lang="en-GB" altLang="x-none"/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838200" y="1866900"/>
            <a:ext cx="7504112" cy="4114800"/>
          </a:xfrm>
        </p:spPr>
        <p:txBody>
          <a:bodyPr/>
          <a:lstStyle/>
          <a:p>
            <a:pPr marL="381000" indent="-381000" algn="ctr">
              <a:buNone/>
            </a:pPr>
            <a:endParaRPr lang="en-US" altLang="x-none" dirty="0"/>
          </a:p>
          <a:p>
            <a:pPr marL="381000" indent="-381000"/>
            <a:r>
              <a:rPr lang="en-US" altLang="x-none" dirty="0"/>
              <a:t>5-Queens:</a:t>
            </a:r>
          </a:p>
        </p:txBody>
      </p:sp>
      <p:sp>
        <p:nvSpPr>
          <p:cNvPr id="164869" name="Rectangle 5"/>
          <p:cNvSpPr>
            <a:spLocks noChangeArrowheads="1"/>
          </p:cNvSpPr>
          <p:nvPr/>
        </p:nvSpPr>
        <p:spPr bwMode="auto">
          <a:xfrm>
            <a:off x="6076950" y="3657600"/>
            <a:ext cx="3124200" cy="2667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870" name="Rectangle 6"/>
          <p:cNvSpPr>
            <a:spLocks noChangeArrowheads="1"/>
          </p:cNvSpPr>
          <p:nvPr/>
        </p:nvSpPr>
        <p:spPr bwMode="auto">
          <a:xfrm>
            <a:off x="6705600" y="36576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871" name="Rectangle 7"/>
          <p:cNvSpPr>
            <a:spLocks noChangeArrowheads="1"/>
          </p:cNvSpPr>
          <p:nvPr/>
        </p:nvSpPr>
        <p:spPr bwMode="auto">
          <a:xfrm>
            <a:off x="7334250" y="52578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872" name="Rectangle 8"/>
          <p:cNvSpPr>
            <a:spLocks noChangeArrowheads="1"/>
          </p:cNvSpPr>
          <p:nvPr/>
        </p:nvSpPr>
        <p:spPr bwMode="auto">
          <a:xfrm>
            <a:off x="6705600" y="47244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873" name="Rectangle 9"/>
          <p:cNvSpPr>
            <a:spLocks noChangeArrowheads="1"/>
          </p:cNvSpPr>
          <p:nvPr/>
        </p:nvSpPr>
        <p:spPr bwMode="auto">
          <a:xfrm>
            <a:off x="6076950" y="41910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874" name="Rectangle 10"/>
          <p:cNvSpPr>
            <a:spLocks noChangeArrowheads="1"/>
          </p:cNvSpPr>
          <p:nvPr/>
        </p:nvSpPr>
        <p:spPr bwMode="auto">
          <a:xfrm>
            <a:off x="7962900" y="47244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875" name="Rectangle 11"/>
          <p:cNvSpPr>
            <a:spLocks noChangeArrowheads="1"/>
          </p:cNvSpPr>
          <p:nvPr/>
        </p:nvSpPr>
        <p:spPr bwMode="auto">
          <a:xfrm>
            <a:off x="7334250" y="41910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876" name="Rectangle 12"/>
          <p:cNvSpPr>
            <a:spLocks noChangeArrowheads="1"/>
          </p:cNvSpPr>
          <p:nvPr/>
        </p:nvSpPr>
        <p:spPr bwMode="auto">
          <a:xfrm>
            <a:off x="6076950" y="52578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877" name="Rectangle 13"/>
          <p:cNvSpPr>
            <a:spLocks noChangeArrowheads="1"/>
          </p:cNvSpPr>
          <p:nvPr/>
        </p:nvSpPr>
        <p:spPr bwMode="auto">
          <a:xfrm>
            <a:off x="7962900" y="36576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878" name="Text Box 14"/>
          <p:cNvSpPr txBox="1">
            <a:spLocks noChangeArrowheads="1"/>
          </p:cNvSpPr>
          <p:nvPr/>
        </p:nvSpPr>
        <p:spPr bwMode="auto">
          <a:xfrm>
            <a:off x="5772151" y="3657601"/>
            <a:ext cx="322263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/>
              <a:t>1</a:t>
            </a:r>
          </a:p>
        </p:txBody>
      </p:sp>
      <p:sp>
        <p:nvSpPr>
          <p:cNvPr id="164879" name="Text Box 15"/>
          <p:cNvSpPr txBox="1">
            <a:spLocks noChangeArrowheads="1"/>
          </p:cNvSpPr>
          <p:nvPr/>
        </p:nvSpPr>
        <p:spPr bwMode="auto">
          <a:xfrm>
            <a:off x="5772151" y="4783138"/>
            <a:ext cx="322263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/>
              <a:t>3</a:t>
            </a:r>
          </a:p>
        </p:txBody>
      </p:sp>
      <p:sp>
        <p:nvSpPr>
          <p:cNvPr id="164880" name="Text Box 16"/>
          <p:cNvSpPr txBox="1">
            <a:spLocks noChangeArrowheads="1"/>
          </p:cNvSpPr>
          <p:nvPr/>
        </p:nvSpPr>
        <p:spPr bwMode="auto">
          <a:xfrm>
            <a:off x="5772151" y="4249738"/>
            <a:ext cx="322263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/>
              <a:t>2</a:t>
            </a:r>
          </a:p>
        </p:txBody>
      </p:sp>
      <p:sp>
        <p:nvSpPr>
          <p:cNvPr id="164881" name="Text Box 17"/>
          <p:cNvSpPr txBox="1">
            <a:spLocks noChangeArrowheads="1"/>
          </p:cNvSpPr>
          <p:nvPr/>
        </p:nvSpPr>
        <p:spPr bwMode="auto">
          <a:xfrm>
            <a:off x="5772151" y="5316538"/>
            <a:ext cx="322263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/>
              <a:t>4</a:t>
            </a:r>
          </a:p>
        </p:txBody>
      </p:sp>
      <p:sp>
        <p:nvSpPr>
          <p:cNvPr id="164882" name="Text Box 18"/>
          <p:cNvSpPr txBox="1">
            <a:spLocks noChangeArrowheads="1"/>
          </p:cNvSpPr>
          <p:nvPr/>
        </p:nvSpPr>
        <p:spPr bwMode="auto">
          <a:xfrm>
            <a:off x="7507288" y="3259138"/>
            <a:ext cx="322262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/>
              <a:t>3</a:t>
            </a:r>
          </a:p>
        </p:txBody>
      </p:sp>
      <p:sp>
        <p:nvSpPr>
          <p:cNvPr id="164883" name="Text Box 19"/>
          <p:cNvSpPr txBox="1">
            <a:spLocks noChangeArrowheads="1"/>
          </p:cNvSpPr>
          <p:nvPr/>
        </p:nvSpPr>
        <p:spPr bwMode="auto">
          <a:xfrm>
            <a:off x="6838951" y="3259138"/>
            <a:ext cx="322263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/>
              <a:t>2</a:t>
            </a:r>
          </a:p>
        </p:txBody>
      </p:sp>
      <p:sp>
        <p:nvSpPr>
          <p:cNvPr id="164884" name="Text Box 20"/>
          <p:cNvSpPr txBox="1">
            <a:spLocks noChangeArrowheads="1"/>
          </p:cNvSpPr>
          <p:nvPr/>
        </p:nvSpPr>
        <p:spPr bwMode="auto">
          <a:xfrm>
            <a:off x="8116888" y="3259138"/>
            <a:ext cx="322262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/>
              <a:t>4</a:t>
            </a:r>
          </a:p>
        </p:txBody>
      </p:sp>
      <p:sp>
        <p:nvSpPr>
          <p:cNvPr id="164885" name="Text Box 21"/>
          <p:cNvSpPr txBox="1">
            <a:spLocks noChangeArrowheads="1"/>
          </p:cNvSpPr>
          <p:nvPr/>
        </p:nvSpPr>
        <p:spPr bwMode="auto">
          <a:xfrm>
            <a:off x="6153151" y="3276601"/>
            <a:ext cx="322263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/>
              <a:t>1</a:t>
            </a:r>
          </a:p>
        </p:txBody>
      </p:sp>
      <p:sp>
        <p:nvSpPr>
          <p:cNvPr id="164886" name="AutoShape 22"/>
          <p:cNvSpPr>
            <a:spLocks noChangeArrowheads="1"/>
          </p:cNvSpPr>
          <p:nvPr/>
        </p:nvSpPr>
        <p:spPr bwMode="auto">
          <a:xfrm>
            <a:off x="4705350" y="3657600"/>
            <a:ext cx="457200" cy="457200"/>
          </a:xfrm>
          <a:prstGeom prst="star4">
            <a:avLst>
              <a:gd name="adj" fmla="val 125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887" name="Oval 23"/>
          <p:cNvSpPr>
            <a:spLocks noChangeArrowheads="1"/>
          </p:cNvSpPr>
          <p:nvPr/>
        </p:nvSpPr>
        <p:spPr bwMode="auto">
          <a:xfrm>
            <a:off x="3028950" y="41148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888" name="Oval 24"/>
          <p:cNvSpPr>
            <a:spLocks noChangeArrowheads="1"/>
          </p:cNvSpPr>
          <p:nvPr/>
        </p:nvSpPr>
        <p:spPr bwMode="auto">
          <a:xfrm>
            <a:off x="2952750" y="55626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889" name="Oval 25"/>
          <p:cNvSpPr>
            <a:spLocks noChangeArrowheads="1"/>
          </p:cNvSpPr>
          <p:nvPr/>
        </p:nvSpPr>
        <p:spPr bwMode="auto">
          <a:xfrm>
            <a:off x="3714750" y="57912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890" name="Oval 26"/>
          <p:cNvSpPr>
            <a:spLocks noChangeArrowheads="1"/>
          </p:cNvSpPr>
          <p:nvPr/>
        </p:nvSpPr>
        <p:spPr bwMode="auto">
          <a:xfrm>
            <a:off x="2952750" y="47244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891" name="Oval 27"/>
          <p:cNvSpPr>
            <a:spLocks noChangeArrowheads="1"/>
          </p:cNvSpPr>
          <p:nvPr/>
        </p:nvSpPr>
        <p:spPr bwMode="auto">
          <a:xfrm>
            <a:off x="4171950" y="48768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892" name="Oval 28"/>
          <p:cNvSpPr>
            <a:spLocks noChangeArrowheads="1"/>
          </p:cNvSpPr>
          <p:nvPr/>
        </p:nvSpPr>
        <p:spPr bwMode="auto">
          <a:xfrm>
            <a:off x="3714750" y="44958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893" name="AutoShape 29"/>
          <p:cNvSpPr>
            <a:spLocks noChangeArrowheads="1"/>
          </p:cNvSpPr>
          <p:nvPr/>
        </p:nvSpPr>
        <p:spPr bwMode="auto">
          <a:xfrm>
            <a:off x="4476750" y="3124200"/>
            <a:ext cx="457200" cy="457200"/>
          </a:xfrm>
          <a:prstGeom prst="star4">
            <a:avLst>
              <a:gd name="adj" fmla="val 125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894" name="Oval 30"/>
          <p:cNvSpPr>
            <a:spLocks noChangeArrowheads="1"/>
          </p:cNvSpPr>
          <p:nvPr/>
        </p:nvSpPr>
        <p:spPr bwMode="auto">
          <a:xfrm>
            <a:off x="3638550" y="51054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895" name="Oval 31"/>
          <p:cNvSpPr>
            <a:spLocks noChangeArrowheads="1"/>
          </p:cNvSpPr>
          <p:nvPr/>
        </p:nvSpPr>
        <p:spPr bwMode="auto">
          <a:xfrm>
            <a:off x="8686800" y="58674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896" name="AutoShape 32"/>
          <p:cNvSpPr>
            <a:spLocks noChangeArrowheads="1"/>
          </p:cNvSpPr>
          <p:nvPr/>
        </p:nvSpPr>
        <p:spPr bwMode="auto">
          <a:xfrm>
            <a:off x="4019550" y="3733800"/>
            <a:ext cx="457200" cy="457200"/>
          </a:xfrm>
          <a:prstGeom prst="star4">
            <a:avLst>
              <a:gd name="adj" fmla="val 125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897" name="Oval 33"/>
          <p:cNvSpPr>
            <a:spLocks noChangeArrowheads="1"/>
          </p:cNvSpPr>
          <p:nvPr/>
        </p:nvSpPr>
        <p:spPr bwMode="auto">
          <a:xfrm>
            <a:off x="3409950" y="36576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898" name="AutoShape 34"/>
          <p:cNvSpPr>
            <a:spLocks noChangeArrowheads="1"/>
          </p:cNvSpPr>
          <p:nvPr/>
        </p:nvSpPr>
        <p:spPr bwMode="auto">
          <a:xfrm>
            <a:off x="4476750" y="4343400"/>
            <a:ext cx="457200" cy="457200"/>
          </a:xfrm>
          <a:prstGeom prst="star4">
            <a:avLst>
              <a:gd name="adj" fmla="val 125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899" name="Rectangle 35"/>
          <p:cNvSpPr>
            <a:spLocks noChangeArrowheads="1"/>
          </p:cNvSpPr>
          <p:nvPr/>
        </p:nvSpPr>
        <p:spPr bwMode="auto">
          <a:xfrm>
            <a:off x="8591550" y="41910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00" name="Rectangle 36"/>
          <p:cNvSpPr>
            <a:spLocks noChangeArrowheads="1"/>
          </p:cNvSpPr>
          <p:nvPr/>
        </p:nvSpPr>
        <p:spPr bwMode="auto">
          <a:xfrm>
            <a:off x="8591550" y="52578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01" name="Rectangle 37"/>
          <p:cNvSpPr>
            <a:spLocks noChangeArrowheads="1"/>
          </p:cNvSpPr>
          <p:nvPr/>
        </p:nvSpPr>
        <p:spPr bwMode="auto">
          <a:xfrm>
            <a:off x="6686550" y="57912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02" name="Rectangle 38"/>
          <p:cNvSpPr>
            <a:spLocks noChangeArrowheads="1"/>
          </p:cNvSpPr>
          <p:nvPr/>
        </p:nvSpPr>
        <p:spPr bwMode="auto">
          <a:xfrm>
            <a:off x="7962900" y="57912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03" name="AutoShape 39"/>
          <p:cNvSpPr>
            <a:spLocks noChangeArrowheads="1"/>
          </p:cNvSpPr>
          <p:nvPr/>
        </p:nvSpPr>
        <p:spPr bwMode="auto">
          <a:xfrm>
            <a:off x="6172200" y="3657600"/>
            <a:ext cx="457200" cy="457200"/>
          </a:xfrm>
          <a:prstGeom prst="star4">
            <a:avLst>
              <a:gd name="adj" fmla="val 125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04" name="Text Box 40"/>
          <p:cNvSpPr txBox="1">
            <a:spLocks noChangeArrowheads="1"/>
          </p:cNvSpPr>
          <p:nvPr/>
        </p:nvSpPr>
        <p:spPr bwMode="auto">
          <a:xfrm>
            <a:off x="8726488" y="3259138"/>
            <a:ext cx="322262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/>
              <a:t>5</a:t>
            </a:r>
          </a:p>
        </p:txBody>
      </p:sp>
      <p:sp>
        <p:nvSpPr>
          <p:cNvPr id="164905" name="Text Box 41"/>
          <p:cNvSpPr txBox="1">
            <a:spLocks noChangeArrowheads="1"/>
          </p:cNvSpPr>
          <p:nvPr/>
        </p:nvSpPr>
        <p:spPr bwMode="auto">
          <a:xfrm>
            <a:off x="5754688" y="5849938"/>
            <a:ext cx="322262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/>
              <a:t>5</a:t>
            </a:r>
          </a:p>
        </p:txBody>
      </p:sp>
      <p:sp>
        <p:nvSpPr>
          <p:cNvPr id="164906" name="Oval 42"/>
          <p:cNvSpPr>
            <a:spLocks noChangeArrowheads="1"/>
          </p:cNvSpPr>
          <p:nvPr/>
        </p:nvSpPr>
        <p:spPr bwMode="auto">
          <a:xfrm>
            <a:off x="7467600" y="37338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07" name="Oval 43"/>
          <p:cNvSpPr>
            <a:spLocks noChangeArrowheads="1"/>
          </p:cNvSpPr>
          <p:nvPr/>
        </p:nvSpPr>
        <p:spPr bwMode="auto">
          <a:xfrm>
            <a:off x="6858000" y="42672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08" name="Oval 44"/>
          <p:cNvSpPr>
            <a:spLocks noChangeArrowheads="1"/>
          </p:cNvSpPr>
          <p:nvPr/>
        </p:nvSpPr>
        <p:spPr bwMode="auto">
          <a:xfrm>
            <a:off x="3028950" y="60960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09" name="Oval 45"/>
          <p:cNvSpPr>
            <a:spLocks noChangeArrowheads="1"/>
          </p:cNvSpPr>
          <p:nvPr/>
        </p:nvSpPr>
        <p:spPr bwMode="auto">
          <a:xfrm>
            <a:off x="3867150" y="62484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10" name="Oval 46"/>
          <p:cNvSpPr>
            <a:spLocks noChangeArrowheads="1"/>
          </p:cNvSpPr>
          <p:nvPr/>
        </p:nvSpPr>
        <p:spPr bwMode="auto">
          <a:xfrm>
            <a:off x="8077200" y="53340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11" name="Oval 47"/>
          <p:cNvSpPr>
            <a:spLocks noChangeArrowheads="1"/>
          </p:cNvSpPr>
          <p:nvPr/>
        </p:nvSpPr>
        <p:spPr bwMode="auto">
          <a:xfrm>
            <a:off x="3181350" y="51816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12" name="Oval 48"/>
          <p:cNvSpPr>
            <a:spLocks noChangeArrowheads="1"/>
          </p:cNvSpPr>
          <p:nvPr/>
        </p:nvSpPr>
        <p:spPr bwMode="auto">
          <a:xfrm>
            <a:off x="2952750" y="34290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13" name="Oval 49"/>
          <p:cNvSpPr>
            <a:spLocks noChangeArrowheads="1"/>
          </p:cNvSpPr>
          <p:nvPr/>
        </p:nvSpPr>
        <p:spPr bwMode="auto">
          <a:xfrm>
            <a:off x="6858000" y="37338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14" name="Oval 50"/>
          <p:cNvSpPr>
            <a:spLocks noChangeArrowheads="1"/>
          </p:cNvSpPr>
          <p:nvPr/>
        </p:nvSpPr>
        <p:spPr bwMode="auto">
          <a:xfrm>
            <a:off x="8763000" y="37338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15" name="Oval 51"/>
          <p:cNvSpPr>
            <a:spLocks noChangeArrowheads="1"/>
          </p:cNvSpPr>
          <p:nvPr/>
        </p:nvSpPr>
        <p:spPr bwMode="auto">
          <a:xfrm>
            <a:off x="8153400" y="37338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16" name="Oval 52"/>
          <p:cNvSpPr>
            <a:spLocks noChangeArrowheads="1"/>
          </p:cNvSpPr>
          <p:nvPr/>
        </p:nvSpPr>
        <p:spPr bwMode="auto">
          <a:xfrm>
            <a:off x="7467600" y="48006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318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Classic AI Search Problems</a:t>
            </a:r>
            <a:endParaRPr lang="en-GB" altLang="x-none"/>
          </a:p>
        </p:txBody>
      </p:sp>
      <p:pic>
        <p:nvPicPr>
          <p:cNvPr id="165892" name="Picture 4" descr="queen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575" y="724729"/>
            <a:ext cx="4467225" cy="21240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D0999-5D34-4F39-A33D-B244475963C4}" type="slidenum">
              <a:rPr lang="en-GB" altLang="x-none"/>
              <a:pPr/>
              <a:t>27</a:t>
            </a:fld>
            <a:endParaRPr lang="en-GB" altLang="x-none"/>
          </a:p>
        </p:txBody>
      </p:sp>
      <p:sp>
        <p:nvSpPr>
          <p:cNvPr id="16589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838200" y="1866900"/>
            <a:ext cx="7504112" cy="4114800"/>
          </a:xfrm>
        </p:spPr>
        <p:txBody>
          <a:bodyPr/>
          <a:lstStyle/>
          <a:p>
            <a:pPr marL="381000" indent="-381000" algn="ctr">
              <a:buNone/>
            </a:pPr>
            <a:endParaRPr lang="en-US" altLang="x-none" dirty="0"/>
          </a:p>
          <a:p>
            <a:pPr marL="381000" indent="-381000"/>
            <a:r>
              <a:rPr lang="en-US" altLang="x-none" dirty="0"/>
              <a:t>5-Queens:</a:t>
            </a:r>
          </a:p>
        </p:txBody>
      </p:sp>
      <p:sp>
        <p:nvSpPr>
          <p:cNvPr id="165893" name="Rectangle 5"/>
          <p:cNvSpPr>
            <a:spLocks noChangeArrowheads="1"/>
          </p:cNvSpPr>
          <p:nvPr/>
        </p:nvSpPr>
        <p:spPr bwMode="auto">
          <a:xfrm>
            <a:off x="6076950" y="3657600"/>
            <a:ext cx="3124200" cy="2667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894" name="Rectangle 6"/>
          <p:cNvSpPr>
            <a:spLocks noChangeArrowheads="1"/>
          </p:cNvSpPr>
          <p:nvPr/>
        </p:nvSpPr>
        <p:spPr bwMode="auto">
          <a:xfrm>
            <a:off x="6705600" y="36576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895" name="Rectangle 7"/>
          <p:cNvSpPr>
            <a:spLocks noChangeArrowheads="1"/>
          </p:cNvSpPr>
          <p:nvPr/>
        </p:nvSpPr>
        <p:spPr bwMode="auto">
          <a:xfrm>
            <a:off x="7334250" y="52578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896" name="Rectangle 8"/>
          <p:cNvSpPr>
            <a:spLocks noChangeArrowheads="1"/>
          </p:cNvSpPr>
          <p:nvPr/>
        </p:nvSpPr>
        <p:spPr bwMode="auto">
          <a:xfrm>
            <a:off x="6705600" y="47244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897" name="Rectangle 9"/>
          <p:cNvSpPr>
            <a:spLocks noChangeArrowheads="1"/>
          </p:cNvSpPr>
          <p:nvPr/>
        </p:nvSpPr>
        <p:spPr bwMode="auto">
          <a:xfrm>
            <a:off x="6076950" y="41910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898" name="Rectangle 10"/>
          <p:cNvSpPr>
            <a:spLocks noChangeArrowheads="1"/>
          </p:cNvSpPr>
          <p:nvPr/>
        </p:nvSpPr>
        <p:spPr bwMode="auto">
          <a:xfrm>
            <a:off x="7962900" y="47244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899" name="Rectangle 11"/>
          <p:cNvSpPr>
            <a:spLocks noChangeArrowheads="1"/>
          </p:cNvSpPr>
          <p:nvPr/>
        </p:nvSpPr>
        <p:spPr bwMode="auto">
          <a:xfrm>
            <a:off x="7334250" y="41910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900" name="Rectangle 12"/>
          <p:cNvSpPr>
            <a:spLocks noChangeArrowheads="1"/>
          </p:cNvSpPr>
          <p:nvPr/>
        </p:nvSpPr>
        <p:spPr bwMode="auto">
          <a:xfrm>
            <a:off x="6076950" y="52578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901" name="Rectangle 13"/>
          <p:cNvSpPr>
            <a:spLocks noChangeArrowheads="1"/>
          </p:cNvSpPr>
          <p:nvPr/>
        </p:nvSpPr>
        <p:spPr bwMode="auto">
          <a:xfrm>
            <a:off x="7962900" y="36576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902" name="Text Box 14"/>
          <p:cNvSpPr txBox="1">
            <a:spLocks noChangeArrowheads="1"/>
          </p:cNvSpPr>
          <p:nvPr/>
        </p:nvSpPr>
        <p:spPr bwMode="auto">
          <a:xfrm>
            <a:off x="5772151" y="3657601"/>
            <a:ext cx="322263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/>
              <a:t>1</a:t>
            </a:r>
          </a:p>
        </p:txBody>
      </p:sp>
      <p:sp>
        <p:nvSpPr>
          <p:cNvPr id="165903" name="Text Box 15"/>
          <p:cNvSpPr txBox="1">
            <a:spLocks noChangeArrowheads="1"/>
          </p:cNvSpPr>
          <p:nvPr/>
        </p:nvSpPr>
        <p:spPr bwMode="auto">
          <a:xfrm>
            <a:off x="5772151" y="4783138"/>
            <a:ext cx="322263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/>
              <a:t>3</a:t>
            </a:r>
          </a:p>
        </p:txBody>
      </p:sp>
      <p:sp>
        <p:nvSpPr>
          <p:cNvPr id="165904" name="Text Box 16"/>
          <p:cNvSpPr txBox="1">
            <a:spLocks noChangeArrowheads="1"/>
          </p:cNvSpPr>
          <p:nvPr/>
        </p:nvSpPr>
        <p:spPr bwMode="auto">
          <a:xfrm>
            <a:off x="5772151" y="4249738"/>
            <a:ext cx="322263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/>
              <a:t>2</a:t>
            </a:r>
          </a:p>
        </p:txBody>
      </p:sp>
      <p:sp>
        <p:nvSpPr>
          <p:cNvPr id="165905" name="Text Box 17"/>
          <p:cNvSpPr txBox="1">
            <a:spLocks noChangeArrowheads="1"/>
          </p:cNvSpPr>
          <p:nvPr/>
        </p:nvSpPr>
        <p:spPr bwMode="auto">
          <a:xfrm>
            <a:off x="5772151" y="5316538"/>
            <a:ext cx="322263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/>
              <a:t>4</a:t>
            </a:r>
          </a:p>
        </p:txBody>
      </p:sp>
      <p:sp>
        <p:nvSpPr>
          <p:cNvPr id="165906" name="Text Box 18"/>
          <p:cNvSpPr txBox="1">
            <a:spLocks noChangeArrowheads="1"/>
          </p:cNvSpPr>
          <p:nvPr/>
        </p:nvSpPr>
        <p:spPr bwMode="auto">
          <a:xfrm>
            <a:off x="7507288" y="3259138"/>
            <a:ext cx="322262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/>
              <a:t>3</a:t>
            </a:r>
          </a:p>
        </p:txBody>
      </p:sp>
      <p:sp>
        <p:nvSpPr>
          <p:cNvPr id="165907" name="Text Box 19"/>
          <p:cNvSpPr txBox="1">
            <a:spLocks noChangeArrowheads="1"/>
          </p:cNvSpPr>
          <p:nvPr/>
        </p:nvSpPr>
        <p:spPr bwMode="auto">
          <a:xfrm>
            <a:off x="6838951" y="3259138"/>
            <a:ext cx="322263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/>
              <a:t>2</a:t>
            </a:r>
          </a:p>
        </p:txBody>
      </p:sp>
      <p:sp>
        <p:nvSpPr>
          <p:cNvPr id="165908" name="Text Box 20"/>
          <p:cNvSpPr txBox="1">
            <a:spLocks noChangeArrowheads="1"/>
          </p:cNvSpPr>
          <p:nvPr/>
        </p:nvSpPr>
        <p:spPr bwMode="auto">
          <a:xfrm>
            <a:off x="8116888" y="3259138"/>
            <a:ext cx="322262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/>
              <a:t>4</a:t>
            </a:r>
          </a:p>
        </p:txBody>
      </p:sp>
      <p:sp>
        <p:nvSpPr>
          <p:cNvPr id="165909" name="Text Box 21"/>
          <p:cNvSpPr txBox="1">
            <a:spLocks noChangeArrowheads="1"/>
          </p:cNvSpPr>
          <p:nvPr/>
        </p:nvSpPr>
        <p:spPr bwMode="auto">
          <a:xfrm>
            <a:off x="6153151" y="3276601"/>
            <a:ext cx="322263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/>
              <a:t>1</a:t>
            </a:r>
          </a:p>
        </p:txBody>
      </p:sp>
      <p:sp>
        <p:nvSpPr>
          <p:cNvPr id="165910" name="AutoShape 22"/>
          <p:cNvSpPr>
            <a:spLocks noChangeArrowheads="1"/>
          </p:cNvSpPr>
          <p:nvPr/>
        </p:nvSpPr>
        <p:spPr bwMode="auto">
          <a:xfrm>
            <a:off x="6781800" y="4724400"/>
            <a:ext cx="457200" cy="457200"/>
          </a:xfrm>
          <a:prstGeom prst="star4">
            <a:avLst>
              <a:gd name="adj" fmla="val 125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911" name="Oval 23"/>
          <p:cNvSpPr>
            <a:spLocks noChangeArrowheads="1"/>
          </p:cNvSpPr>
          <p:nvPr/>
        </p:nvSpPr>
        <p:spPr bwMode="auto">
          <a:xfrm>
            <a:off x="3028950" y="41148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912" name="Oval 24"/>
          <p:cNvSpPr>
            <a:spLocks noChangeArrowheads="1"/>
          </p:cNvSpPr>
          <p:nvPr/>
        </p:nvSpPr>
        <p:spPr bwMode="auto">
          <a:xfrm>
            <a:off x="2952750" y="55626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913" name="Oval 25"/>
          <p:cNvSpPr>
            <a:spLocks noChangeArrowheads="1"/>
          </p:cNvSpPr>
          <p:nvPr/>
        </p:nvSpPr>
        <p:spPr bwMode="auto">
          <a:xfrm>
            <a:off x="8763000" y="48006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914" name="Oval 26"/>
          <p:cNvSpPr>
            <a:spLocks noChangeArrowheads="1"/>
          </p:cNvSpPr>
          <p:nvPr/>
        </p:nvSpPr>
        <p:spPr bwMode="auto">
          <a:xfrm>
            <a:off x="2952750" y="47244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915" name="Oval 27"/>
          <p:cNvSpPr>
            <a:spLocks noChangeArrowheads="1"/>
          </p:cNvSpPr>
          <p:nvPr/>
        </p:nvSpPr>
        <p:spPr bwMode="auto">
          <a:xfrm>
            <a:off x="7543800" y="42672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916" name="Oval 28"/>
          <p:cNvSpPr>
            <a:spLocks noChangeArrowheads="1"/>
          </p:cNvSpPr>
          <p:nvPr/>
        </p:nvSpPr>
        <p:spPr bwMode="auto">
          <a:xfrm>
            <a:off x="7467600" y="54102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917" name="AutoShape 29"/>
          <p:cNvSpPr>
            <a:spLocks noChangeArrowheads="1"/>
          </p:cNvSpPr>
          <p:nvPr/>
        </p:nvSpPr>
        <p:spPr bwMode="auto">
          <a:xfrm>
            <a:off x="4476750" y="3124200"/>
            <a:ext cx="457200" cy="457200"/>
          </a:xfrm>
          <a:prstGeom prst="star4">
            <a:avLst>
              <a:gd name="adj" fmla="val 125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918" name="Oval 30"/>
          <p:cNvSpPr>
            <a:spLocks noChangeArrowheads="1"/>
          </p:cNvSpPr>
          <p:nvPr/>
        </p:nvSpPr>
        <p:spPr bwMode="auto">
          <a:xfrm>
            <a:off x="8077200" y="48006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919" name="Oval 31"/>
          <p:cNvSpPr>
            <a:spLocks noChangeArrowheads="1"/>
          </p:cNvSpPr>
          <p:nvPr/>
        </p:nvSpPr>
        <p:spPr bwMode="auto">
          <a:xfrm>
            <a:off x="8686800" y="58674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920" name="AutoShape 32"/>
          <p:cNvSpPr>
            <a:spLocks noChangeArrowheads="1"/>
          </p:cNvSpPr>
          <p:nvPr/>
        </p:nvSpPr>
        <p:spPr bwMode="auto">
          <a:xfrm>
            <a:off x="4019550" y="3733800"/>
            <a:ext cx="457200" cy="457200"/>
          </a:xfrm>
          <a:prstGeom prst="star4">
            <a:avLst>
              <a:gd name="adj" fmla="val 125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921" name="Oval 33"/>
          <p:cNvSpPr>
            <a:spLocks noChangeArrowheads="1"/>
          </p:cNvSpPr>
          <p:nvPr/>
        </p:nvSpPr>
        <p:spPr bwMode="auto">
          <a:xfrm>
            <a:off x="3409950" y="36576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922" name="AutoShape 34"/>
          <p:cNvSpPr>
            <a:spLocks noChangeArrowheads="1"/>
          </p:cNvSpPr>
          <p:nvPr/>
        </p:nvSpPr>
        <p:spPr bwMode="auto">
          <a:xfrm>
            <a:off x="4476750" y="4343400"/>
            <a:ext cx="457200" cy="457200"/>
          </a:xfrm>
          <a:prstGeom prst="star4">
            <a:avLst>
              <a:gd name="adj" fmla="val 125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923" name="Rectangle 35"/>
          <p:cNvSpPr>
            <a:spLocks noChangeArrowheads="1"/>
          </p:cNvSpPr>
          <p:nvPr/>
        </p:nvSpPr>
        <p:spPr bwMode="auto">
          <a:xfrm>
            <a:off x="8591550" y="41910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924" name="Rectangle 36"/>
          <p:cNvSpPr>
            <a:spLocks noChangeArrowheads="1"/>
          </p:cNvSpPr>
          <p:nvPr/>
        </p:nvSpPr>
        <p:spPr bwMode="auto">
          <a:xfrm>
            <a:off x="8591550" y="52578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925" name="Rectangle 37"/>
          <p:cNvSpPr>
            <a:spLocks noChangeArrowheads="1"/>
          </p:cNvSpPr>
          <p:nvPr/>
        </p:nvSpPr>
        <p:spPr bwMode="auto">
          <a:xfrm>
            <a:off x="6686550" y="57912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926" name="Rectangle 38"/>
          <p:cNvSpPr>
            <a:spLocks noChangeArrowheads="1"/>
          </p:cNvSpPr>
          <p:nvPr/>
        </p:nvSpPr>
        <p:spPr bwMode="auto">
          <a:xfrm>
            <a:off x="7962900" y="57912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927" name="AutoShape 39"/>
          <p:cNvSpPr>
            <a:spLocks noChangeArrowheads="1"/>
          </p:cNvSpPr>
          <p:nvPr/>
        </p:nvSpPr>
        <p:spPr bwMode="auto">
          <a:xfrm>
            <a:off x="6172200" y="3657600"/>
            <a:ext cx="457200" cy="457200"/>
          </a:xfrm>
          <a:prstGeom prst="star4">
            <a:avLst>
              <a:gd name="adj" fmla="val 125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928" name="Text Box 40"/>
          <p:cNvSpPr txBox="1">
            <a:spLocks noChangeArrowheads="1"/>
          </p:cNvSpPr>
          <p:nvPr/>
        </p:nvSpPr>
        <p:spPr bwMode="auto">
          <a:xfrm>
            <a:off x="8726488" y="3259138"/>
            <a:ext cx="322262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/>
              <a:t>5</a:t>
            </a:r>
          </a:p>
        </p:txBody>
      </p:sp>
      <p:sp>
        <p:nvSpPr>
          <p:cNvPr id="165929" name="Text Box 41"/>
          <p:cNvSpPr txBox="1">
            <a:spLocks noChangeArrowheads="1"/>
          </p:cNvSpPr>
          <p:nvPr/>
        </p:nvSpPr>
        <p:spPr bwMode="auto">
          <a:xfrm>
            <a:off x="5754688" y="5849938"/>
            <a:ext cx="322262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/>
              <a:t>5</a:t>
            </a:r>
          </a:p>
        </p:txBody>
      </p:sp>
      <p:sp>
        <p:nvSpPr>
          <p:cNvPr id="165930" name="Oval 42"/>
          <p:cNvSpPr>
            <a:spLocks noChangeArrowheads="1"/>
          </p:cNvSpPr>
          <p:nvPr/>
        </p:nvSpPr>
        <p:spPr bwMode="auto">
          <a:xfrm>
            <a:off x="7467600" y="37338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931" name="Oval 43"/>
          <p:cNvSpPr>
            <a:spLocks noChangeArrowheads="1"/>
          </p:cNvSpPr>
          <p:nvPr/>
        </p:nvSpPr>
        <p:spPr bwMode="auto">
          <a:xfrm>
            <a:off x="6858000" y="42672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932" name="Oval 44"/>
          <p:cNvSpPr>
            <a:spLocks noChangeArrowheads="1"/>
          </p:cNvSpPr>
          <p:nvPr/>
        </p:nvSpPr>
        <p:spPr bwMode="auto">
          <a:xfrm>
            <a:off x="3028950" y="60960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933" name="Oval 45"/>
          <p:cNvSpPr>
            <a:spLocks noChangeArrowheads="1"/>
          </p:cNvSpPr>
          <p:nvPr/>
        </p:nvSpPr>
        <p:spPr bwMode="auto">
          <a:xfrm>
            <a:off x="8153400" y="58674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934" name="Oval 46"/>
          <p:cNvSpPr>
            <a:spLocks noChangeArrowheads="1"/>
          </p:cNvSpPr>
          <p:nvPr/>
        </p:nvSpPr>
        <p:spPr bwMode="auto">
          <a:xfrm>
            <a:off x="8077200" y="53340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935" name="Oval 47"/>
          <p:cNvSpPr>
            <a:spLocks noChangeArrowheads="1"/>
          </p:cNvSpPr>
          <p:nvPr/>
        </p:nvSpPr>
        <p:spPr bwMode="auto">
          <a:xfrm>
            <a:off x="3181350" y="51816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936" name="Oval 48"/>
          <p:cNvSpPr>
            <a:spLocks noChangeArrowheads="1"/>
          </p:cNvSpPr>
          <p:nvPr/>
        </p:nvSpPr>
        <p:spPr bwMode="auto">
          <a:xfrm>
            <a:off x="2952750" y="34290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937" name="Oval 49"/>
          <p:cNvSpPr>
            <a:spLocks noChangeArrowheads="1"/>
          </p:cNvSpPr>
          <p:nvPr/>
        </p:nvSpPr>
        <p:spPr bwMode="auto">
          <a:xfrm>
            <a:off x="6858000" y="37338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938" name="Oval 50"/>
          <p:cNvSpPr>
            <a:spLocks noChangeArrowheads="1"/>
          </p:cNvSpPr>
          <p:nvPr/>
        </p:nvSpPr>
        <p:spPr bwMode="auto">
          <a:xfrm>
            <a:off x="8763000" y="37338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939" name="Oval 51"/>
          <p:cNvSpPr>
            <a:spLocks noChangeArrowheads="1"/>
          </p:cNvSpPr>
          <p:nvPr/>
        </p:nvSpPr>
        <p:spPr bwMode="auto">
          <a:xfrm>
            <a:off x="8153400" y="37338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940" name="Oval 52"/>
          <p:cNvSpPr>
            <a:spLocks noChangeArrowheads="1"/>
          </p:cNvSpPr>
          <p:nvPr/>
        </p:nvSpPr>
        <p:spPr bwMode="auto">
          <a:xfrm>
            <a:off x="7467600" y="48006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313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Classic AI Search Problems</a:t>
            </a:r>
            <a:endParaRPr lang="en-GB" altLang="x-none"/>
          </a:p>
        </p:txBody>
      </p:sp>
      <p:pic>
        <p:nvPicPr>
          <p:cNvPr id="166916" name="Picture 4" descr="queen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575" y="713581"/>
            <a:ext cx="4467225" cy="21240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1BF6D-6516-48F2-B204-08EEFCE2046A}" type="slidenum">
              <a:rPr lang="en-GB" altLang="x-none"/>
              <a:pPr/>
              <a:t>28</a:t>
            </a:fld>
            <a:endParaRPr lang="en-GB" altLang="x-none"/>
          </a:p>
        </p:txBody>
      </p:sp>
      <p:sp>
        <p:nvSpPr>
          <p:cNvPr id="16691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838200" y="1828800"/>
            <a:ext cx="7504112" cy="4114800"/>
          </a:xfrm>
        </p:spPr>
        <p:txBody>
          <a:bodyPr/>
          <a:lstStyle/>
          <a:p>
            <a:pPr marL="381000" indent="-381000" algn="ctr">
              <a:buNone/>
            </a:pPr>
            <a:endParaRPr lang="en-US" altLang="x-none" dirty="0"/>
          </a:p>
          <a:p>
            <a:pPr marL="381000" indent="-381000"/>
            <a:r>
              <a:rPr lang="en-US" altLang="x-none" dirty="0"/>
              <a:t>5-Queens:</a:t>
            </a:r>
          </a:p>
        </p:txBody>
      </p:sp>
      <p:sp>
        <p:nvSpPr>
          <p:cNvPr id="166917" name="Rectangle 5"/>
          <p:cNvSpPr>
            <a:spLocks noChangeArrowheads="1"/>
          </p:cNvSpPr>
          <p:nvPr/>
        </p:nvSpPr>
        <p:spPr bwMode="auto">
          <a:xfrm>
            <a:off x="6076950" y="3657600"/>
            <a:ext cx="3124200" cy="2667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6918" name="Rectangle 6"/>
          <p:cNvSpPr>
            <a:spLocks noChangeArrowheads="1"/>
          </p:cNvSpPr>
          <p:nvPr/>
        </p:nvSpPr>
        <p:spPr bwMode="auto">
          <a:xfrm>
            <a:off x="6705600" y="36576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6919" name="Rectangle 7"/>
          <p:cNvSpPr>
            <a:spLocks noChangeArrowheads="1"/>
          </p:cNvSpPr>
          <p:nvPr/>
        </p:nvSpPr>
        <p:spPr bwMode="auto">
          <a:xfrm>
            <a:off x="7334250" y="52578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6920" name="Rectangle 8"/>
          <p:cNvSpPr>
            <a:spLocks noChangeArrowheads="1"/>
          </p:cNvSpPr>
          <p:nvPr/>
        </p:nvSpPr>
        <p:spPr bwMode="auto">
          <a:xfrm>
            <a:off x="6705600" y="47244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6921" name="Rectangle 9"/>
          <p:cNvSpPr>
            <a:spLocks noChangeArrowheads="1"/>
          </p:cNvSpPr>
          <p:nvPr/>
        </p:nvSpPr>
        <p:spPr bwMode="auto">
          <a:xfrm>
            <a:off x="6076950" y="41910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6922" name="Rectangle 10"/>
          <p:cNvSpPr>
            <a:spLocks noChangeArrowheads="1"/>
          </p:cNvSpPr>
          <p:nvPr/>
        </p:nvSpPr>
        <p:spPr bwMode="auto">
          <a:xfrm>
            <a:off x="7962900" y="47244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6923" name="Rectangle 11"/>
          <p:cNvSpPr>
            <a:spLocks noChangeArrowheads="1"/>
          </p:cNvSpPr>
          <p:nvPr/>
        </p:nvSpPr>
        <p:spPr bwMode="auto">
          <a:xfrm>
            <a:off x="7334250" y="41910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6924" name="Rectangle 12"/>
          <p:cNvSpPr>
            <a:spLocks noChangeArrowheads="1"/>
          </p:cNvSpPr>
          <p:nvPr/>
        </p:nvSpPr>
        <p:spPr bwMode="auto">
          <a:xfrm>
            <a:off x="6076950" y="52578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6925" name="Rectangle 13"/>
          <p:cNvSpPr>
            <a:spLocks noChangeArrowheads="1"/>
          </p:cNvSpPr>
          <p:nvPr/>
        </p:nvSpPr>
        <p:spPr bwMode="auto">
          <a:xfrm>
            <a:off x="7962900" y="36576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6926" name="Text Box 14"/>
          <p:cNvSpPr txBox="1">
            <a:spLocks noChangeArrowheads="1"/>
          </p:cNvSpPr>
          <p:nvPr/>
        </p:nvSpPr>
        <p:spPr bwMode="auto">
          <a:xfrm>
            <a:off x="5772151" y="3657601"/>
            <a:ext cx="322263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/>
              <a:t>1</a:t>
            </a:r>
          </a:p>
        </p:txBody>
      </p:sp>
      <p:sp>
        <p:nvSpPr>
          <p:cNvPr id="166927" name="Text Box 15"/>
          <p:cNvSpPr txBox="1">
            <a:spLocks noChangeArrowheads="1"/>
          </p:cNvSpPr>
          <p:nvPr/>
        </p:nvSpPr>
        <p:spPr bwMode="auto">
          <a:xfrm>
            <a:off x="5772151" y="4783138"/>
            <a:ext cx="322263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/>
              <a:t>3</a:t>
            </a:r>
          </a:p>
        </p:txBody>
      </p:sp>
      <p:sp>
        <p:nvSpPr>
          <p:cNvPr id="166928" name="Text Box 16"/>
          <p:cNvSpPr txBox="1">
            <a:spLocks noChangeArrowheads="1"/>
          </p:cNvSpPr>
          <p:nvPr/>
        </p:nvSpPr>
        <p:spPr bwMode="auto">
          <a:xfrm>
            <a:off x="5772151" y="4249738"/>
            <a:ext cx="322263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/>
              <a:t>2</a:t>
            </a:r>
          </a:p>
        </p:txBody>
      </p:sp>
      <p:sp>
        <p:nvSpPr>
          <p:cNvPr id="166929" name="Text Box 17"/>
          <p:cNvSpPr txBox="1">
            <a:spLocks noChangeArrowheads="1"/>
          </p:cNvSpPr>
          <p:nvPr/>
        </p:nvSpPr>
        <p:spPr bwMode="auto">
          <a:xfrm>
            <a:off x="5772151" y="5316538"/>
            <a:ext cx="322263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/>
              <a:t>4</a:t>
            </a:r>
          </a:p>
        </p:txBody>
      </p:sp>
      <p:sp>
        <p:nvSpPr>
          <p:cNvPr id="166930" name="Text Box 18"/>
          <p:cNvSpPr txBox="1">
            <a:spLocks noChangeArrowheads="1"/>
          </p:cNvSpPr>
          <p:nvPr/>
        </p:nvSpPr>
        <p:spPr bwMode="auto">
          <a:xfrm>
            <a:off x="7507288" y="3259138"/>
            <a:ext cx="322262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/>
              <a:t>3</a:t>
            </a:r>
          </a:p>
        </p:txBody>
      </p:sp>
      <p:sp>
        <p:nvSpPr>
          <p:cNvPr id="166931" name="Text Box 19"/>
          <p:cNvSpPr txBox="1">
            <a:spLocks noChangeArrowheads="1"/>
          </p:cNvSpPr>
          <p:nvPr/>
        </p:nvSpPr>
        <p:spPr bwMode="auto">
          <a:xfrm>
            <a:off x="6838951" y="3259138"/>
            <a:ext cx="322263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/>
              <a:t>2</a:t>
            </a:r>
          </a:p>
        </p:txBody>
      </p:sp>
      <p:sp>
        <p:nvSpPr>
          <p:cNvPr id="166932" name="Text Box 20"/>
          <p:cNvSpPr txBox="1">
            <a:spLocks noChangeArrowheads="1"/>
          </p:cNvSpPr>
          <p:nvPr/>
        </p:nvSpPr>
        <p:spPr bwMode="auto">
          <a:xfrm>
            <a:off x="8116888" y="3259138"/>
            <a:ext cx="322262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/>
              <a:t>4</a:t>
            </a:r>
          </a:p>
        </p:txBody>
      </p:sp>
      <p:sp>
        <p:nvSpPr>
          <p:cNvPr id="166933" name="Text Box 21"/>
          <p:cNvSpPr txBox="1">
            <a:spLocks noChangeArrowheads="1"/>
          </p:cNvSpPr>
          <p:nvPr/>
        </p:nvSpPr>
        <p:spPr bwMode="auto">
          <a:xfrm>
            <a:off x="6153151" y="3276601"/>
            <a:ext cx="322263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/>
              <a:t>1</a:t>
            </a:r>
          </a:p>
        </p:txBody>
      </p:sp>
      <p:sp>
        <p:nvSpPr>
          <p:cNvPr id="166934" name="AutoShape 22"/>
          <p:cNvSpPr>
            <a:spLocks noChangeArrowheads="1"/>
          </p:cNvSpPr>
          <p:nvPr/>
        </p:nvSpPr>
        <p:spPr bwMode="auto">
          <a:xfrm>
            <a:off x="6781800" y="4724400"/>
            <a:ext cx="457200" cy="457200"/>
          </a:xfrm>
          <a:prstGeom prst="star4">
            <a:avLst>
              <a:gd name="adj" fmla="val 125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6935" name="Oval 23"/>
          <p:cNvSpPr>
            <a:spLocks noChangeArrowheads="1"/>
          </p:cNvSpPr>
          <p:nvPr/>
        </p:nvSpPr>
        <p:spPr bwMode="auto">
          <a:xfrm>
            <a:off x="3028950" y="41148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6936" name="Oval 24"/>
          <p:cNvSpPr>
            <a:spLocks noChangeArrowheads="1"/>
          </p:cNvSpPr>
          <p:nvPr/>
        </p:nvSpPr>
        <p:spPr bwMode="auto">
          <a:xfrm>
            <a:off x="2952750" y="55626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6937" name="Oval 25"/>
          <p:cNvSpPr>
            <a:spLocks noChangeArrowheads="1"/>
          </p:cNvSpPr>
          <p:nvPr/>
        </p:nvSpPr>
        <p:spPr bwMode="auto">
          <a:xfrm>
            <a:off x="8763000" y="48006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6938" name="Oval 26"/>
          <p:cNvSpPr>
            <a:spLocks noChangeArrowheads="1"/>
          </p:cNvSpPr>
          <p:nvPr/>
        </p:nvSpPr>
        <p:spPr bwMode="auto">
          <a:xfrm>
            <a:off x="2952750" y="47244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6939" name="Oval 27"/>
          <p:cNvSpPr>
            <a:spLocks noChangeArrowheads="1"/>
          </p:cNvSpPr>
          <p:nvPr/>
        </p:nvSpPr>
        <p:spPr bwMode="auto">
          <a:xfrm>
            <a:off x="7543800" y="42672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6940" name="Oval 28"/>
          <p:cNvSpPr>
            <a:spLocks noChangeArrowheads="1"/>
          </p:cNvSpPr>
          <p:nvPr/>
        </p:nvSpPr>
        <p:spPr bwMode="auto">
          <a:xfrm>
            <a:off x="7467600" y="54102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6941" name="AutoShape 29"/>
          <p:cNvSpPr>
            <a:spLocks noChangeArrowheads="1"/>
          </p:cNvSpPr>
          <p:nvPr/>
        </p:nvSpPr>
        <p:spPr bwMode="auto">
          <a:xfrm>
            <a:off x="4476750" y="3124200"/>
            <a:ext cx="457200" cy="457200"/>
          </a:xfrm>
          <a:prstGeom prst="star4">
            <a:avLst>
              <a:gd name="adj" fmla="val 125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6942" name="Oval 30"/>
          <p:cNvSpPr>
            <a:spLocks noChangeArrowheads="1"/>
          </p:cNvSpPr>
          <p:nvPr/>
        </p:nvSpPr>
        <p:spPr bwMode="auto">
          <a:xfrm>
            <a:off x="8077200" y="48006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6943" name="Oval 31"/>
          <p:cNvSpPr>
            <a:spLocks noChangeArrowheads="1"/>
          </p:cNvSpPr>
          <p:nvPr/>
        </p:nvSpPr>
        <p:spPr bwMode="auto">
          <a:xfrm>
            <a:off x="8686800" y="58674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6944" name="AutoShape 32"/>
          <p:cNvSpPr>
            <a:spLocks noChangeArrowheads="1"/>
          </p:cNvSpPr>
          <p:nvPr/>
        </p:nvSpPr>
        <p:spPr bwMode="auto">
          <a:xfrm>
            <a:off x="4019550" y="3733800"/>
            <a:ext cx="457200" cy="457200"/>
          </a:xfrm>
          <a:prstGeom prst="star4">
            <a:avLst>
              <a:gd name="adj" fmla="val 125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6945" name="Oval 33"/>
          <p:cNvSpPr>
            <a:spLocks noChangeArrowheads="1"/>
          </p:cNvSpPr>
          <p:nvPr/>
        </p:nvSpPr>
        <p:spPr bwMode="auto">
          <a:xfrm>
            <a:off x="3409950" y="36576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6946" name="AutoShape 34"/>
          <p:cNvSpPr>
            <a:spLocks noChangeArrowheads="1"/>
          </p:cNvSpPr>
          <p:nvPr/>
        </p:nvSpPr>
        <p:spPr bwMode="auto">
          <a:xfrm>
            <a:off x="7391400" y="5791200"/>
            <a:ext cx="457200" cy="457200"/>
          </a:xfrm>
          <a:prstGeom prst="star4">
            <a:avLst>
              <a:gd name="adj" fmla="val 125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6947" name="Rectangle 35"/>
          <p:cNvSpPr>
            <a:spLocks noChangeArrowheads="1"/>
          </p:cNvSpPr>
          <p:nvPr/>
        </p:nvSpPr>
        <p:spPr bwMode="auto">
          <a:xfrm>
            <a:off x="8591550" y="41910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6948" name="Rectangle 36"/>
          <p:cNvSpPr>
            <a:spLocks noChangeArrowheads="1"/>
          </p:cNvSpPr>
          <p:nvPr/>
        </p:nvSpPr>
        <p:spPr bwMode="auto">
          <a:xfrm>
            <a:off x="8591550" y="52578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6949" name="Rectangle 37"/>
          <p:cNvSpPr>
            <a:spLocks noChangeArrowheads="1"/>
          </p:cNvSpPr>
          <p:nvPr/>
        </p:nvSpPr>
        <p:spPr bwMode="auto">
          <a:xfrm>
            <a:off x="6686550" y="57912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6950" name="Rectangle 38"/>
          <p:cNvSpPr>
            <a:spLocks noChangeArrowheads="1"/>
          </p:cNvSpPr>
          <p:nvPr/>
        </p:nvSpPr>
        <p:spPr bwMode="auto">
          <a:xfrm>
            <a:off x="7962900" y="57912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6951" name="AutoShape 39"/>
          <p:cNvSpPr>
            <a:spLocks noChangeArrowheads="1"/>
          </p:cNvSpPr>
          <p:nvPr/>
        </p:nvSpPr>
        <p:spPr bwMode="auto">
          <a:xfrm>
            <a:off x="6172200" y="3657600"/>
            <a:ext cx="457200" cy="457200"/>
          </a:xfrm>
          <a:prstGeom prst="star4">
            <a:avLst>
              <a:gd name="adj" fmla="val 125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6952" name="Text Box 40"/>
          <p:cNvSpPr txBox="1">
            <a:spLocks noChangeArrowheads="1"/>
          </p:cNvSpPr>
          <p:nvPr/>
        </p:nvSpPr>
        <p:spPr bwMode="auto">
          <a:xfrm>
            <a:off x="8726488" y="3259138"/>
            <a:ext cx="322262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/>
              <a:t>5</a:t>
            </a:r>
          </a:p>
        </p:txBody>
      </p:sp>
      <p:sp>
        <p:nvSpPr>
          <p:cNvPr id="166953" name="Text Box 41"/>
          <p:cNvSpPr txBox="1">
            <a:spLocks noChangeArrowheads="1"/>
          </p:cNvSpPr>
          <p:nvPr/>
        </p:nvSpPr>
        <p:spPr bwMode="auto">
          <a:xfrm>
            <a:off x="5754688" y="5849938"/>
            <a:ext cx="322262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/>
              <a:t>5</a:t>
            </a:r>
          </a:p>
        </p:txBody>
      </p:sp>
      <p:sp>
        <p:nvSpPr>
          <p:cNvPr id="166954" name="Oval 42"/>
          <p:cNvSpPr>
            <a:spLocks noChangeArrowheads="1"/>
          </p:cNvSpPr>
          <p:nvPr/>
        </p:nvSpPr>
        <p:spPr bwMode="auto">
          <a:xfrm>
            <a:off x="7467600" y="37338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6955" name="Oval 43"/>
          <p:cNvSpPr>
            <a:spLocks noChangeArrowheads="1"/>
          </p:cNvSpPr>
          <p:nvPr/>
        </p:nvSpPr>
        <p:spPr bwMode="auto">
          <a:xfrm>
            <a:off x="6858000" y="42672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6956" name="Oval 44"/>
          <p:cNvSpPr>
            <a:spLocks noChangeArrowheads="1"/>
          </p:cNvSpPr>
          <p:nvPr/>
        </p:nvSpPr>
        <p:spPr bwMode="auto">
          <a:xfrm>
            <a:off x="3028950" y="60960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6957" name="Oval 45"/>
          <p:cNvSpPr>
            <a:spLocks noChangeArrowheads="1"/>
          </p:cNvSpPr>
          <p:nvPr/>
        </p:nvSpPr>
        <p:spPr bwMode="auto">
          <a:xfrm>
            <a:off x="8153400" y="58674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6958" name="Oval 46"/>
          <p:cNvSpPr>
            <a:spLocks noChangeArrowheads="1"/>
          </p:cNvSpPr>
          <p:nvPr/>
        </p:nvSpPr>
        <p:spPr bwMode="auto">
          <a:xfrm>
            <a:off x="8077200" y="53340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6959" name="Oval 47"/>
          <p:cNvSpPr>
            <a:spLocks noChangeArrowheads="1"/>
          </p:cNvSpPr>
          <p:nvPr/>
        </p:nvSpPr>
        <p:spPr bwMode="auto">
          <a:xfrm>
            <a:off x="3181350" y="51816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6960" name="Oval 48"/>
          <p:cNvSpPr>
            <a:spLocks noChangeArrowheads="1"/>
          </p:cNvSpPr>
          <p:nvPr/>
        </p:nvSpPr>
        <p:spPr bwMode="auto">
          <a:xfrm>
            <a:off x="2952750" y="34290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6961" name="Oval 49"/>
          <p:cNvSpPr>
            <a:spLocks noChangeArrowheads="1"/>
          </p:cNvSpPr>
          <p:nvPr/>
        </p:nvSpPr>
        <p:spPr bwMode="auto">
          <a:xfrm>
            <a:off x="6858000" y="37338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6962" name="Oval 50"/>
          <p:cNvSpPr>
            <a:spLocks noChangeArrowheads="1"/>
          </p:cNvSpPr>
          <p:nvPr/>
        </p:nvSpPr>
        <p:spPr bwMode="auto">
          <a:xfrm>
            <a:off x="8763000" y="37338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6963" name="Oval 51"/>
          <p:cNvSpPr>
            <a:spLocks noChangeArrowheads="1"/>
          </p:cNvSpPr>
          <p:nvPr/>
        </p:nvSpPr>
        <p:spPr bwMode="auto">
          <a:xfrm>
            <a:off x="8153400" y="37338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6964" name="Oval 52"/>
          <p:cNvSpPr>
            <a:spLocks noChangeArrowheads="1"/>
          </p:cNvSpPr>
          <p:nvPr/>
        </p:nvSpPr>
        <p:spPr bwMode="auto">
          <a:xfrm>
            <a:off x="7467600" y="48006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180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Classic AI Search Problems</a:t>
            </a:r>
            <a:endParaRPr lang="en-GB" altLang="x-none"/>
          </a:p>
        </p:txBody>
      </p:sp>
      <p:pic>
        <p:nvPicPr>
          <p:cNvPr id="167940" name="Picture 4" descr="queen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575" y="605701"/>
            <a:ext cx="4467225" cy="21240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8F5DE-C0AF-4445-A516-B590DDADCE7D}" type="slidenum">
              <a:rPr lang="en-GB" altLang="x-none"/>
              <a:pPr/>
              <a:t>29</a:t>
            </a:fld>
            <a:endParaRPr lang="en-GB" altLang="x-none"/>
          </a:p>
        </p:txBody>
      </p:sp>
      <p:sp>
        <p:nvSpPr>
          <p:cNvPr id="16793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838200" y="1905000"/>
            <a:ext cx="7504112" cy="4114800"/>
          </a:xfrm>
        </p:spPr>
        <p:txBody>
          <a:bodyPr/>
          <a:lstStyle/>
          <a:p>
            <a:pPr marL="381000" indent="-381000" algn="ctr">
              <a:buNone/>
            </a:pPr>
            <a:endParaRPr lang="en-US" altLang="x-none" dirty="0"/>
          </a:p>
          <a:p>
            <a:pPr marL="381000" indent="-381000"/>
            <a:r>
              <a:rPr lang="en-US" altLang="x-none" dirty="0"/>
              <a:t>5-Queens:</a:t>
            </a:r>
          </a:p>
        </p:txBody>
      </p:sp>
      <p:sp>
        <p:nvSpPr>
          <p:cNvPr id="167941" name="Rectangle 5"/>
          <p:cNvSpPr>
            <a:spLocks noChangeArrowheads="1"/>
          </p:cNvSpPr>
          <p:nvPr/>
        </p:nvSpPr>
        <p:spPr bwMode="auto">
          <a:xfrm>
            <a:off x="6076950" y="3657600"/>
            <a:ext cx="3124200" cy="2667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42" name="Rectangle 6"/>
          <p:cNvSpPr>
            <a:spLocks noChangeArrowheads="1"/>
          </p:cNvSpPr>
          <p:nvPr/>
        </p:nvSpPr>
        <p:spPr bwMode="auto">
          <a:xfrm>
            <a:off x="6705600" y="36576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43" name="Rectangle 7"/>
          <p:cNvSpPr>
            <a:spLocks noChangeArrowheads="1"/>
          </p:cNvSpPr>
          <p:nvPr/>
        </p:nvSpPr>
        <p:spPr bwMode="auto">
          <a:xfrm>
            <a:off x="7334250" y="52578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44" name="Rectangle 8"/>
          <p:cNvSpPr>
            <a:spLocks noChangeArrowheads="1"/>
          </p:cNvSpPr>
          <p:nvPr/>
        </p:nvSpPr>
        <p:spPr bwMode="auto">
          <a:xfrm>
            <a:off x="6705600" y="47244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45" name="Rectangle 9"/>
          <p:cNvSpPr>
            <a:spLocks noChangeArrowheads="1"/>
          </p:cNvSpPr>
          <p:nvPr/>
        </p:nvSpPr>
        <p:spPr bwMode="auto">
          <a:xfrm>
            <a:off x="6076950" y="41910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46" name="Rectangle 10"/>
          <p:cNvSpPr>
            <a:spLocks noChangeArrowheads="1"/>
          </p:cNvSpPr>
          <p:nvPr/>
        </p:nvSpPr>
        <p:spPr bwMode="auto">
          <a:xfrm>
            <a:off x="7962900" y="47244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47" name="Rectangle 11"/>
          <p:cNvSpPr>
            <a:spLocks noChangeArrowheads="1"/>
          </p:cNvSpPr>
          <p:nvPr/>
        </p:nvSpPr>
        <p:spPr bwMode="auto">
          <a:xfrm>
            <a:off x="7334250" y="41910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48" name="Rectangle 12"/>
          <p:cNvSpPr>
            <a:spLocks noChangeArrowheads="1"/>
          </p:cNvSpPr>
          <p:nvPr/>
        </p:nvSpPr>
        <p:spPr bwMode="auto">
          <a:xfrm>
            <a:off x="6076950" y="52578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49" name="Rectangle 13"/>
          <p:cNvSpPr>
            <a:spLocks noChangeArrowheads="1"/>
          </p:cNvSpPr>
          <p:nvPr/>
        </p:nvSpPr>
        <p:spPr bwMode="auto">
          <a:xfrm>
            <a:off x="7962900" y="36576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50" name="Text Box 14"/>
          <p:cNvSpPr txBox="1">
            <a:spLocks noChangeArrowheads="1"/>
          </p:cNvSpPr>
          <p:nvPr/>
        </p:nvSpPr>
        <p:spPr bwMode="auto">
          <a:xfrm>
            <a:off x="5772151" y="3657601"/>
            <a:ext cx="322263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/>
              <a:t>1</a:t>
            </a:r>
          </a:p>
        </p:txBody>
      </p:sp>
      <p:sp>
        <p:nvSpPr>
          <p:cNvPr id="167951" name="Text Box 15"/>
          <p:cNvSpPr txBox="1">
            <a:spLocks noChangeArrowheads="1"/>
          </p:cNvSpPr>
          <p:nvPr/>
        </p:nvSpPr>
        <p:spPr bwMode="auto">
          <a:xfrm>
            <a:off x="5772151" y="4783138"/>
            <a:ext cx="322263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/>
              <a:t>3</a:t>
            </a:r>
          </a:p>
        </p:txBody>
      </p:sp>
      <p:sp>
        <p:nvSpPr>
          <p:cNvPr id="167952" name="Text Box 16"/>
          <p:cNvSpPr txBox="1">
            <a:spLocks noChangeArrowheads="1"/>
          </p:cNvSpPr>
          <p:nvPr/>
        </p:nvSpPr>
        <p:spPr bwMode="auto">
          <a:xfrm>
            <a:off x="5772151" y="4249738"/>
            <a:ext cx="322263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/>
              <a:t>2</a:t>
            </a:r>
          </a:p>
        </p:txBody>
      </p:sp>
      <p:sp>
        <p:nvSpPr>
          <p:cNvPr id="167953" name="Text Box 17"/>
          <p:cNvSpPr txBox="1">
            <a:spLocks noChangeArrowheads="1"/>
          </p:cNvSpPr>
          <p:nvPr/>
        </p:nvSpPr>
        <p:spPr bwMode="auto">
          <a:xfrm>
            <a:off x="5772151" y="5316538"/>
            <a:ext cx="322263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/>
              <a:t>4</a:t>
            </a:r>
          </a:p>
        </p:txBody>
      </p:sp>
      <p:sp>
        <p:nvSpPr>
          <p:cNvPr id="167954" name="Text Box 18"/>
          <p:cNvSpPr txBox="1">
            <a:spLocks noChangeArrowheads="1"/>
          </p:cNvSpPr>
          <p:nvPr/>
        </p:nvSpPr>
        <p:spPr bwMode="auto">
          <a:xfrm>
            <a:off x="7507288" y="3259138"/>
            <a:ext cx="322262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/>
              <a:t>3</a:t>
            </a:r>
          </a:p>
        </p:txBody>
      </p:sp>
      <p:sp>
        <p:nvSpPr>
          <p:cNvPr id="167955" name="Text Box 19"/>
          <p:cNvSpPr txBox="1">
            <a:spLocks noChangeArrowheads="1"/>
          </p:cNvSpPr>
          <p:nvPr/>
        </p:nvSpPr>
        <p:spPr bwMode="auto">
          <a:xfrm>
            <a:off x="6838951" y="3259138"/>
            <a:ext cx="322263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/>
              <a:t>2</a:t>
            </a:r>
          </a:p>
        </p:txBody>
      </p:sp>
      <p:sp>
        <p:nvSpPr>
          <p:cNvPr id="167956" name="Text Box 20"/>
          <p:cNvSpPr txBox="1">
            <a:spLocks noChangeArrowheads="1"/>
          </p:cNvSpPr>
          <p:nvPr/>
        </p:nvSpPr>
        <p:spPr bwMode="auto">
          <a:xfrm>
            <a:off x="8116888" y="3259138"/>
            <a:ext cx="322262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/>
              <a:t>4</a:t>
            </a:r>
          </a:p>
        </p:txBody>
      </p:sp>
      <p:sp>
        <p:nvSpPr>
          <p:cNvPr id="167957" name="Text Box 21"/>
          <p:cNvSpPr txBox="1">
            <a:spLocks noChangeArrowheads="1"/>
          </p:cNvSpPr>
          <p:nvPr/>
        </p:nvSpPr>
        <p:spPr bwMode="auto">
          <a:xfrm>
            <a:off x="6153151" y="3276601"/>
            <a:ext cx="322263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/>
              <a:t>1</a:t>
            </a:r>
          </a:p>
        </p:txBody>
      </p:sp>
      <p:sp>
        <p:nvSpPr>
          <p:cNvPr id="167958" name="AutoShape 22"/>
          <p:cNvSpPr>
            <a:spLocks noChangeArrowheads="1"/>
          </p:cNvSpPr>
          <p:nvPr/>
        </p:nvSpPr>
        <p:spPr bwMode="auto">
          <a:xfrm>
            <a:off x="6781800" y="4724400"/>
            <a:ext cx="457200" cy="457200"/>
          </a:xfrm>
          <a:prstGeom prst="star4">
            <a:avLst>
              <a:gd name="adj" fmla="val 125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59" name="Oval 23"/>
          <p:cNvSpPr>
            <a:spLocks noChangeArrowheads="1"/>
          </p:cNvSpPr>
          <p:nvPr/>
        </p:nvSpPr>
        <p:spPr bwMode="auto">
          <a:xfrm>
            <a:off x="3028950" y="41148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60" name="Oval 24"/>
          <p:cNvSpPr>
            <a:spLocks noChangeArrowheads="1"/>
          </p:cNvSpPr>
          <p:nvPr/>
        </p:nvSpPr>
        <p:spPr bwMode="auto">
          <a:xfrm>
            <a:off x="2952750" y="55626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61" name="Oval 25"/>
          <p:cNvSpPr>
            <a:spLocks noChangeArrowheads="1"/>
          </p:cNvSpPr>
          <p:nvPr/>
        </p:nvSpPr>
        <p:spPr bwMode="auto">
          <a:xfrm>
            <a:off x="8763000" y="48006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62" name="Oval 26"/>
          <p:cNvSpPr>
            <a:spLocks noChangeArrowheads="1"/>
          </p:cNvSpPr>
          <p:nvPr/>
        </p:nvSpPr>
        <p:spPr bwMode="auto">
          <a:xfrm>
            <a:off x="2952750" y="47244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63" name="Oval 27"/>
          <p:cNvSpPr>
            <a:spLocks noChangeArrowheads="1"/>
          </p:cNvSpPr>
          <p:nvPr/>
        </p:nvSpPr>
        <p:spPr bwMode="auto">
          <a:xfrm>
            <a:off x="7543800" y="42672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64" name="Oval 28"/>
          <p:cNvSpPr>
            <a:spLocks noChangeArrowheads="1"/>
          </p:cNvSpPr>
          <p:nvPr/>
        </p:nvSpPr>
        <p:spPr bwMode="auto">
          <a:xfrm>
            <a:off x="7467600" y="54102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65" name="AutoShape 29"/>
          <p:cNvSpPr>
            <a:spLocks noChangeArrowheads="1"/>
          </p:cNvSpPr>
          <p:nvPr/>
        </p:nvSpPr>
        <p:spPr bwMode="auto">
          <a:xfrm>
            <a:off x="8077200" y="4191000"/>
            <a:ext cx="457200" cy="457200"/>
          </a:xfrm>
          <a:prstGeom prst="star4">
            <a:avLst>
              <a:gd name="adj" fmla="val 125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66" name="Oval 30"/>
          <p:cNvSpPr>
            <a:spLocks noChangeArrowheads="1"/>
          </p:cNvSpPr>
          <p:nvPr/>
        </p:nvSpPr>
        <p:spPr bwMode="auto">
          <a:xfrm>
            <a:off x="8077200" y="48006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67" name="Oval 31"/>
          <p:cNvSpPr>
            <a:spLocks noChangeArrowheads="1"/>
          </p:cNvSpPr>
          <p:nvPr/>
        </p:nvSpPr>
        <p:spPr bwMode="auto">
          <a:xfrm>
            <a:off x="8686800" y="58674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69" name="Oval 33"/>
          <p:cNvSpPr>
            <a:spLocks noChangeArrowheads="1"/>
          </p:cNvSpPr>
          <p:nvPr/>
        </p:nvSpPr>
        <p:spPr bwMode="auto">
          <a:xfrm>
            <a:off x="3409950" y="36576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70" name="AutoShape 34"/>
          <p:cNvSpPr>
            <a:spLocks noChangeArrowheads="1"/>
          </p:cNvSpPr>
          <p:nvPr/>
        </p:nvSpPr>
        <p:spPr bwMode="auto">
          <a:xfrm>
            <a:off x="7391400" y="5791200"/>
            <a:ext cx="457200" cy="457200"/>
          </a:xfrm>
          <a:prstGeom prst="star4">
            <a:avLst>
              <a:gd name="adj" fmla="val 125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71" name="Rectangle 35"/>
          <p:cNvSpPr>
            <a:spLocks noChangeArrowheads="1"/>
          </p:cNvSpPr>
          <p:nvPr/>
        </p:nvSpPr>
        <p:spPr bwMode="auto">
          <a:xfrm>
            <a:off x="8591550" y="41910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72" name="Rectangle 36"/>
          <p:cNvSpPr>
            <a:spLocks noChangeArrowheads="1"/>
          </p:cNvSpPr>
          <p:nvPr/>
        </p:nvSpPr>
        <p:spPr bwMode="auto">
          <a:xfrm>
            <a:off x="8591550" y="52578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73" name="Rectangle 37"/>
          <p:cNvSpPr>
            <a:spLocks noChangeArrowheads="1"/>
          </p:cNvSpPr>
          <p:nvPr/>
        </p:nvSpPr>
        <p:spPr bwMode="auto">
          <a:xfrm>
            <a:off x="6686550" y="57912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74" name="Rectangle 38"/>
          <p:cNvSpPr>
            <a:spLocks noChangeArrowheads="1"/>
          </p:cNvSpPr>
          <p:nvPr/>
        </p:nvSpPr>
        <p:spPr bwMode="auto">
          <a:xfrm>
            <a:off x="7962900" y="57912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75" name="AutoShape 39"/>
          <p:cNvSpPr>
            <a:spLocks noChangeArrowheads="1"/>
          </p:cNvSpPr>
          <p:nvPr/>
        </p:nvSpPr>
        <p:spPr bwMode="auto">
          <a:xfrm>
            <a:off x="6172200" y="3657600"/>
            <a:ext cx="457200" cy="457200"/>
          </a:xfrm>
          <a:prstGeom prst="star4">
            <a:avLst>
              <a:gd name="adj" fmla="val 125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76" name="Text Box 40"/>
          <p:cNvSpPr txBox="1">
            <a:spLocks noChangeArrowheads="1"/>
          </p:cNvSpPr>
          <p:nvPr/>
        </p:nvSpPr>
        <p:spPr bwMode="auto">
          <a:xfrm>
            <a:off x="8726488" y="3259138"/>
            <a:ext cx="322262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/>
              <a:t>5</a:t>
            </a:r>
          </a:p>
        </p:txBody>
      </p:sp>
      <p:sp>
        <p:nvSpPr>
          <p:cNvPr id="167977" name="Text Box 41"/>
          <p:cNvSpPr txBox="1">
            <a:spLocks noChangeArrowheads="1"/>
          </p:cNvSpPr>
          <p:nvPr/>
        </p:nvSpPr>
        <p:spPr bwMode="auto">
          <a:xfrm>
            <a:off x="5754688" y="5849938"/>
            <a:ext cx="322262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/>
              <a:t>5</a:t>
            </a:r>
          </a:p>
        </p:txBody>
      </p:sp>
      <p:sp>
        <p:nvSpPr>
          <p:cNvPr id="167978" name="Oval 42"/>
          <p:cNvSpPr>
            <a:spLocks noChangeArrowheads="1"/>
          </p:cNvSpPr>
          <p:nvPr/>
        </p:nvSpPr>
        <p:spPr bwMode="auto">
          <a:xfrm>
            <a:off x="7467600" y="37338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79" name="Oval 43"/>
          <p:cNvSpPr>
            <a:spLocks noChangeArrowheads="1"/>
          </p:cNvSpPr>
          <p:nvPr/>
        </p:nvSpPr>
        <p:spPr bwMode="auto">
          <a:xfrm>
            <a:off x="6858000" y="42672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81" name="Oval 45"/>
          <p:cNvSpPr>
            <a:spLocks noChangeArrowheads="1"/>
          </p:cNvSpPr>
          <p:nvPr/>
        </p:nvSpPr>
        <p:spPr bwMode="auto">
          <a:xfrm>
            <a:off x="8153400" y="58674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82" name="Oval 46"/>
          <p:cNvSpPr>
            <a:spLocks noChangeArrowheads="1"/>
          </p:cNvSpPr>
          <p:nvPr/>
        </p:nvSpPr>
        <p:spPr bwMode="auto">
          <a:xfrm>
            <a:off x="8077200" y="53340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83" name="Oval 47"/>
          <p:cNvSpPr>
            <a:spLocks noChangeArrowheads="1"/>
          </p:cNvSpPr>
          <p:nvPr/>
        </p:nvSpPr>
        <p:spPr bwMode="auto">
          <a:xfrm>
            <a:off x="3181350" y="51816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84" name="Oval 48"/>
          <p:cNvSpPr>
            <a:spLocks noChangeArrowheads="1"/>
          </p:cNvSpPr>
          <p:nvPr/>
        </p:nvSpPr>
        <p:spPr bwMode="auto">
          <a:xfrm>
            <a:off x="2952750" y="34290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85" name="Oval 49"/>
          <p:cNvSpPr>
            <a:spLocks noChangeArrowheads="1"/>
          </p:cNvSpPr>
          <p:nvPr/>
        </p:nvSpPr>
        <p:spPr bwMode="auto">
          <a:xfrm>
            <a:off x="6858000" y="37338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86" name="Oval 50"/>
          <p:cNvSpPr>
            <a:spLocks noChangeArrowheads="1"/>
          </p:cNvSpPr>
          <p:nvPr/>
        </p:nvSpPr>
        <p:spPr bwMode="auto">
          <a:xfrm>
            <a:off x="8763000" y="37338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87" name="Oval 51"/>
          <p:cNvSpPr>
            <a:spLocks noChangeArrowheads="1"/>
          </p:cNvSpPr>
          <p:nvPr/>
        </p:nvSpPr>
        <p:spPr bwMode="auto">
          <a:xfrm>
            <a:off x="8153400" y="37338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88" name="Oval 52"/>
          <p:cNvSpPr>
            <a:spLocks noChangeArrowheads="1"/>
          </p:cNvSpPr>
          <p:nvPr/>
        </p:nvSpPr>
        <p:spPr bwMode="auto">
          <a:xfrm>
            <a:off x="7467600" y="48006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89" name="Oval 53"/>
          <p:cNvSpPr>
            <a:spLocks noChangeArrowheads="1"/>
          </p:cNvSpPr>
          <p:nvPr/>
        </p:nvSpPr>
        <p:spPr bwMode="auto">
          <a:xfrm>
            <a:off x="8763000" y="42672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93" name="AutoShape 57"/>
          <p:cNvSpPr>
            <a:spLocks noChangeArrowheads="1"/>
          </p:cNvSpPr>
          <p:nvPr/>
        </p:nvSpPr>
        <p:spPr bwMode="auto">
          <a:xfrm>
            <a:off x="4038600" y="3733800"/>
            <a:ext cx="457200" cy="457200"/>
          </a:xfrm>
          <a:prstGeom prst="star4">
            <a:avLst>
              <a:gd name="adj" fmla="val 125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271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en-US" dirty="0"/>
              <a:t>Suppose an agent can execute several actions immediately in a given state</a:t>
            </a:r>
          </a:p>
          <a:p>
            <a:r>
              <a:rPr lang="en-US" altLang="en-US" dirty="0"/>
              <a:t>It doesn’t know the utility of these actions</a:t>
            </a:r>
          </a:p>
          <a:p>
            <a:r>
              <a:rPr lang="en-US" altLang="en-US" dirty="0"/>
              <a:t>Then, for each action, it can execute a sequence of actions until it reaches the goal </a:t>
            </a:r>
          </a:p>
          <a:p>
            <a:r>
              <a:rPr lang="en-US" altLang="en-US" dirty="0"/>
              <a:t>The immediate action which has the best sequence (according to the performance measure) is then the solution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Finding this sequence of actions is called search, and the agent which does this is called the problem-solver.</a:t>
            </a:r>
          </a:p>
          <a:p>
            <a:r>
              <a:rPr lang="en-US" altLang="en-US" dirty="0"/>
              <a:t> Its possible that some sequence might fail, e.g., getting stuck in an infinite loop, or unable to find the goal at all.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3117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Classic AI Search Problems</a:t>
            </a:r>
            <a:endParaRPr lang="en-GB" altLang="x-none"/>
          </a:p>
        </p:txBody>
      </p:sp>
      <p:pic>
        <p:nvPicPr>
          <p:cNvPr id="168964" name="Picture 4" descr="queen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575" y="762587"/>
            <a:ext cx="4467225" cy="21240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CFCCD-5149-4BF9-A768-96AAD75EBB6E}" type="slidenum">
              <a:rPr lang="en-GB" altLang="x-none"/>
              <a:pPr/>
              <a:t>30</a:t>
            </a:fld>
            <a:endParaRPr lang="en-GB" altLang="x-none"/>
          </a:p>
        </p:txBody>
      </p:sp>
      <p:sp>
        <p:nvSpPr>
          <p:cNvPr id="16896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838200" y="1799432"/>
            <a:ext cx="7504112" cy="4114800"/>
          </a:xfrm>
        </p:spPr>
        <p:txBody>
          <a:bodyPr/>
          <a:lstStyle/>
          <a:p>
            <a:pPr marL="381000" indent="-381000" algn="ctr">
              <a:buNone/>
            </a:pPr>
            <a:endParaRPr lang="en-US" altLang="x-none" dirty="0"/>
          </a:p>
          <a:p>
            <a:pPr marL="381000" indent="-381000"/>
            <a:r>
              <a:rPr lang="en-US" altLang="x-none" dirty="0"/>
              <a:t>5-Queens:</a:t>
            </a:r>
          </a:p>
        </p:txBody>
      </p:sp>
      <p:sp>
        <p:nvSpPr>
          <p:cNvPr id="168965" name="Rectangle 5"/>
          <p:cNvSpPr>
            <a:spLocks noChangeArrowheads="1"/>
          </p:cNvSpPr>
          <p:nvPr/>
        </p:nvSpPr>
        <p:spPr bwMode="auto">
          <a:xfrm>
            <a:off x="6076950" y="3657600"/>
            <a:ext cx="3124200" cy="2667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66" name="Rectangle 6"/>
          <p:cNvSpPr>
            <a:spLocks noChangeArrowheads="1"/>
          </p:cNvSpPr>
          <p:nvPr/>
        </p:nvSpPr>
        <p:spPr bwMode="auto">
          <a:xfrm>
            <a:off x="6705600" y="36576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67" name="Rectangle 7"/>
          <p:cNvSpPr>
            <a:spLocks noChangeArrowheads="1"/>
          </p:cNvSpPr>
          <p:nvPr/>
        </p:nvSpPr>
        <p:spPr bwMode="auto">
          <a:xfrm>
            <a:off x="7334250" y="52578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68" name="Rectangle 8"/>
          <p:cNvSpPr>
            <a:spLocks noChangeArrowheads="1"/>
          </p:cNvSpPr>
          <p:nvPr/>
        </p:nvSpPr>
        <p:spPr bwMode="auto">
          <a:xfrm>
            <a:off x="6705600" y="47244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69" name="Rectangle 9"/>
          <p:cNvSpPr>
            <a:spLocks noChangeArrowheads="1"/>
          </p:cNvSpPr>
          <p:nvPr/>
        </p:nvSpPr>
        <p:spPr bwMode="auto">
          <a:xfrm>
            <a:off x="6076950" y="41910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70" name="Rectangle 10"/>
          <p:cNvSpPr>
            <a:spLocks noChangeArrowheads="1"/>
          </p:cNvSpPr>
          <p:nvPr/>
        </p:nvSpPr>
        <p:spPr bwMode="auto">
          <a:xfrm>
            <a:off x="7962900" y="47244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71" name="Rectangle 11"/>
          <p:cNvSpPr>
            <a:spLocks noChangeArrowheads="1"/>
          </p:cNvSpPr>
          <p:nvPr/>
        </p:nvSpPr>
        <p:spPr bwMode="auto">
          <a:xfrm>
            <a:off x="7334250" y="41910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72" name="Rectangle 12"/>
          <p:cNvSpPr>
            <a:spLocks noChangeArrowheads="1"/>
          </p:cNvSpPr>
          <p:nvPr/>
        </p:nvSpPr>
        <p:spPr bwMode="auto">
          <a:xfrm>
            <a:off x="6076950" y="52578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73" name="Rectangle 13"/>
          <p:cNvSpPr>
            <a:spLocks noChangeArrowheads="1"/>
          </p:cNvSpPr>
          <p:nvPr/>
        </p:nvSpPr>
        <p:spPr bwMode="auto">
          <a:xfrm>
            <a:off x="7962900" y="36576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74" name="Text Box 14"/>
          <p:cNvSpPr txBox="1">
            <a:spLocks noChangeArrowheads="1"/>
          </p:cNvSpPr>
          <p:nvPr/>
        </p:nvSpPr>
        <p:spPr bwMode="auto">
          <a:xfrm>
            <a:off x="5772151" y="3657601"/>
            <a:ext cx="322263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/>
              <a:t>1</a:t>
            </a:r>
          </a:p>
        </p:txBody>
      </p:sp>
      <p:sp>
        <p:nvSpPr>
          <p:cNvPr id="168975" name="Text Box 15"/>
          <p:cNvSpPr txBox="1">
            <a:spLocks noChangeArrowheads="1"/>
          </p:cNvSpPr>
          <p:nvPr/>
        </p:nvSpPr>
        <p:spPr bwMode="auto">
          <a:xfrm>
            <a:off x="5772151" y="4783138"/>
            <a:ext cx="322263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/>
              <a:t>3</a:t>
            </a:r>
          </a:p>
        </p:txBody>
      </p:sp>
      <p:sp>
        <p:nvSpPr>
          <p:cNvPr id="168976" name="Text Box 16"/>
          <p:cNvSpPr txBox="1">
            <a:spLocks noChangeArrowheads="1"/>
          </p:cNvSpPr>
          <p:nvPr/>
        </p:nvSpPr>
        <p:spPr bwMode="auto">
          <a:xfrm>
            <a:off x="5772151" y="4249738"/>
            <a:ext cx="322263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/>
              <a:t>2</a:t>
            </a:r>
          </a:p>
        </p:txBody>
      </p:sp>
      <p:sp>
        <p:nvSpPr>
          <p:cNvPr id="168977" name="Text Box 17"/>
          <p:cNvSpPr txBox="1">
            <a:spLocks noChangeArrowheads="1"/>
          </p:cNvSpPr>
          <p:nvPr/>
        </p:nvSpPr>
        <p:spPr bwMode="auto">
          <a:xfrm>
            <a:off x="5772151" y="5316538"/>
            <a:ext cx="322263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/>
              <a:t>4</a:t>
            </a:r>
          </a:p>
        </p:txBody>
      </p:sp>
      <p:sp>
        <p:nvSpPr>
          <p:cNvPr id="168978" name="Text Box 18"/>
          <p:cNvSpPr txBox="1">
            <a:spLocks noChangeArrowheads="1"/>
          </p:cNvSpPr>
          <p:nvPr/>
        </p:nvSpPr>
        <p:spPr bwMode="auto">
          <a:xfrm>
            <a:off x="7507288" y="3259138"/>
            <a:ext cx="322262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/>
              <a:t>3</a:t>
            </a:r>
          </a:p>
        </p:txBody>
      </p:sp>
      <p:sp>
        <p:nvSpPr>
          <p:cNvPr id="168979" name="Text Box 19"/>
          <p:cNvSpPr txBox="1">
            <a:spLocks noChangeArrowheads="1"/>
          </p:cNvSpPr>
          <p:nvPr/>
        </p:nvSpPr>
        <p:spPr bwMode="auto">
          <a:xfrm>
            <a:off x="6838951" y="3259138"/>
            <a:ext cx="322263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/>
              <a:t>2</a:t>
            </a:r>
          </a:p>
        </p:txBody>
      </p:sp>
      <p:sp>
        <p:nvSpPr>
          <p:cNvPr id="168980" name="Text Box 20"/>
          <p:cNvSpPr txBox="1">
            <a:spLocks noChangeArrowheads="1"/>
          </p:cNvSpPr>
          <p:nvPr/>
        </p:nvSpPr>
        <p:spPr bwMode="auto">
          <a:xfrm>
            <a:off x="8116888" y="3259138"/>
            <a:ext cx="322262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/>
              <a:t>4</a:t>
            </a:r>
          </a:p>
        </p:txBody>
      </p:sp>
      <p:sp>
        <p:nvSpPr>
          <p:cNvPr id="168981" name="Text Box 21"/>
          <p:cNvSpPr txBox="1">
            <a:spLocks noChangeArrowheads="1"/>
          </p:cNvSpPr>
          <p:nvPr/>
        </p:nvSpPr>
        <p:spPr bwMode="auto">
          <a:xfrm>
            <a:off x="6153151" y="3276601"/>
            <a:ext cx="322263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/>
              <a:t>1</a:t>
            </a:r>
          </a:p>
        </p:txBody>
      </p:sp>
      <p:sp>
        <p:nvSpPr>
          <p:cNvPr id="168982" name="AutoShape 22"/>
          <p:cNvSpPr>
            <a:spLocks noChangeArrowheads="1"/>
          </p:cNvSpPr>
          <p:nvPr/>
        </p:nvSpPr>
        <p:spPr bwMode="auto">
          <a:xfrm>
            <a:off x="6781800" y="4724400"/>
            <a:ext cx="457200" cy="457200"/>
          </a:xfrm>
          <a:prstGeom prst="star4">
            <a:avLst>
              <a:gd name="adj" fmla="val 125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83" name="Oval 23"/>
          <p:cNvSpPr>
            <a:spLocks noChangeArrowheads="1"/>
          </p:cNvSpPr>
          <p:nvPr/>
        </p:nvSpPr>
        <p:spPr bwMode="auto">
          <a:xfrm>
            <a:off x="3028950" y="41148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84" name="Oval 24"/>
          <p:cNvSpPr>
            <a:spLocks noChangeArrowheads="1"/>
          </p:cNvSpPr>
          <p:nvPr/>
        </p:nvSpPr>
        <p:spPr bwMode="auto">
          <a:xfrm>
            <a:off x="2952750" y="55626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85" name="Oval 25"/>
          <p:cNvSpPr>
            <a:spLocks noChangeArrowheads="1"/>
          </p:cNvSpPr>
          <p:nvPr/>
        </p:nvSpPr>
        <p:spPr bwMode="auto">
          <a:xfrm>
            <a:off x="8763000" y="48006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86" name="Oval 26"/>
          <p:cNvSpPr>
            <a:spLocks noChangeArrowheads="1"/>
          </p:cNvSpPr>
          <p:nvPr/>
        </p:nvSpPr>
        <p:spPr bwMode="auto">
          <a:xfrm>
            <a:off x="2952750" y="47244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87" name="Oval 27"/>
          <p:cNvSpPr>
            <a:spLocks noChangeArrowheads="1"/>
          </p:cNvSpPr>
          <p:nvPr/>
        </p:nvSpPr>
        <p:spPr bwMode="auto">
          <a:xfrm>
            <a:off x="7543800" y="42672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88" name="Oval 28"/>
          <p:cNvSpPr>
            <a:spLocks noChangeArrowheads="1"/>
          </p:cNvSpPr>
          <p:nvPr/>
        </p:nvSpPr>
        <p:spPr bwMode="auto">
          <a:xfrm>
            <a:off x="7467600" y="54102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89" name="AutoShape 29"/>
          <p:cNvSpPr>
            <a:spLocks noChangeArrowheads="1"/>
          </p:cNvSpPr>
          <p:nvPr/>
        </p:nvSpPr>
        <p:spPr bwMode="auto">
          <a:xfrm>
            <a:off x="8077200" y="4191000"/>
            <a:ext cx="457200" cy="457200"/>
          </a:xfrm>
          <a:prstGeom prst="star4">
            <a:avLst>
              <a:gd name="adj" fmla="val 125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90" name="Oval 30"/>
          <p:cNvSpPr>
            <a:spLocks noChangeArrowheads="1"/>
          </p:cNvSpPr>
          <p:nvPr/>
        </p:nvSpPr>
        <p:spPr bwMode="auto">
          <a:xfrm>
            <a:off x="8077200" y="48006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91" name="Oval 31"/>
          <p:cNvSpPr>
            <a:spLocks noChangeArrowheads="1"/>
          </p:cNvSpPr>
          <p:nvPr/>
        </p:nvSpPr>
        <p:spPr bwMode="auto">
          <a:xfrm>
            <a:off x="8686800" y="58674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92" name="Oval 32"/>
          <p:cNvSpPr>
            <a:spLocks noChangeArrowheads="1"/>
          </p:cNvSpPr>
          <p:nvPr/>
        </p:nvSpPr>
        <p:spPr bwMode="auto">
          <a:xfrm>
            <a:off x="3409950" y="36576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93" name="AutoShape 33"/>
          <p:cNvSpPr>
            <a:spLocks noChangeArrowheads="1"/>
          </p:cNvSpPr>
          <p:nvPr/>
        </p:nvSpPr>
        <p:spPr bwMode="auto">
          <a:xfrm>
            <a:off x="7391400" y="5791200"/>
            <a:ext cx="457200" cy="457200"/>
          </a:xfrm>
          <a:prstGeom prst="star4">
            <a:avLst>
              <a:gd name="adj" fmla="val 125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94" name="Rectangle 34"/>
          <p:cNvSpPr>
            <a:spLocks noChangeArrowheads="1"/>
          </p:cNvSpPr>
          <p:nvPr/>
        </p:nvSpPr>
        <p:spPr bwMode="auto">
          <a:xfrm>
            <a:off x="8591550" y="41910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95" name="Rectangle 35"/>
          <p:cNvSpPr>
            <a:spLocks noChangeArrowheads="1"/>
          </p:cNvSpPr>
          <p:nvPr/>
        </p:nvSpPr>
        <p:spPr bwMode="auto">
          <a:xfrm>
            <a:off x="8591550" y="52578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96" name="Rectangle 36"/>
          <p:cNvSpPr>
            <a:spLocks noChangeArrowheads="1"/>
          </p:cNvSpPr>
          <p:nvPr/>
        </p:nvSpPr>
        <p:spPr bwMode="auto">
          <a:xfrm>
            <a:off x="6686550" y="57912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97" name="Rectangle 37"/>
          <p:cNvSpPr>
            <a:spLocks noChangeArrowheads="1"/>
          </p:cNvSpPr>
          <p:nvPr/>
        </p:nvSpPr>
        <p:spPr bwMode="auto">
          <a:xfrm>
            <a:off x="7962900" y="5791200"/>
            <a:ext cx="6286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98" name="AutoShape 38"/>
          <p:cNvSpPr>
            <a:spLocks noChangeArrowheads="1"/>
          </p:cNvSpPr>
          <p:nvPr/>
        </p:nvSpPr>
        <p:spPr bwMode="auto">
          <a:xfrm>
            <a:off x="6172200" y="3657600"/>
            <a:ext cx="457200" cy="457200"/>
          </a:xfrm>
          <a:prstGeom prst="star4">
            <a:avLst>
              <a:gd name="adj" fmla="val 125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99" name="Text Box 39"/>
          <p:cNvSpPr txBox="1">
            <a:spLocks noChangeArrowheads="1"/>
          </p:cNvSpPr>
          <p:nvPr/>
        </p:nvSpPr>
        <p:spPr bwMode="auto">
          <a:xfrm>
            <a:off x="8726488" y="3259138"/>
            <a:ext cx="322262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/>
              <a:t>5</a:t>
            </a:r>
          </a:p>
        </p:txBody>
      </p:sp>
      <p:sp>
        <p:nvSpPr>
          <p:cNvPr id="169000" name="Text Box 40"/>
          <p:cNvSpPr txBox="1">
            <a:spLocks noChangeArrowheads="1"/>
          </p:cNvSpPr>
          <p:nvPr/>
        </p:nvSpPr>
        <p:spPr bwMode="auto">
          <a:xfrm>
            <a:off x="5754688" y="5849938"/>
            <a:ext cx="322262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/>
              <a:t>5</a:t>
            </a:r>
          </a:p>
        </p:txBody>
      </p:sp>
      <p:sp>
        <p:nvSpPr>
          <p:cNvPr id="169001" name="Oval 41"/>
          <p:cNvSpPr>
            <a:spLocks noChangeArrowheads="1"/>
          </p:cNvSpPr>
          <p:nvPr/>
        </p:nvSpPr>
        <p:spPr bwMode="auto">
          <a:xfrm>
            <a:off x="7467600" y="37338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9002" name="Oval 42"/>
          <p:cNvSpPr>
            <a:spLocks noChangeArrowheads="1"/>
          </p:cNvSpPr>
          <p:nvPr/>
        </p:nvSpPr>
        <p:spPr bwMode="auto">
          <a:xfrm>
            <a:off x="6858000" y="42672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9003" name="Oval 43"/>
          <p:cNvSpPr>
            <a:spLocks noChangeArrowheads="1"/>
          </p:cNvSpPr>
          <p:nvPr/>
        </p:nvSpPr>
        <p:spPr bwMode="auto">
          <a:xfrm>
            <a:off x="8153400" y="58674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9004" name="Oval 44"/>
          <p:cNvSpPr>
            <a:spLocks noChangeArrowheads="1"/>
          </p:cNvSpPr>
          <p:nvPr/>
        </p:nvSpPr>
        <p:spPr bwMode="auto">
          <a:xfrm>
            <a:off x="8077200" y="53340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9005" name="Oval 45"/>
          <p:cNvSpPr>
            <a:spLocks noChangeArrowheads="1"/>
          </p:cNvSpPr>
          <p:nvPr/>
        </p:nvSpPr>
        <p:spPr bwMode="auto">
          <a:xfrm>
            <a:off x="3181350" y="51816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9006" name="Oval 46"/>
          <p:cNvSpPr>
            <a:spLocks noChangeArrowheads="1"/>
          </p:cNvSpPr>
          <p:nvPr/>
        </p:nvSpPr>
        <p:spPr bwMode="auto">
          <a:xfrm>
            <a:off x="2952750" y="34290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9007" name="Oval 47"/>
          <p:cNvSpPr>
            <a:spLocks noChangeArrowheads="1"/>
          </p:cNvSpPr>
          <p:nvPr/>
        </p:nvSpPr>
        <p:spPr bwMode="auto">
          <a:xfrm>
            <a:off x="6858000" y="37338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9008" name="Oval 48"/>
          <p:cNvSpPr>
            <a:spLocks noChangeArrowheads="1"/>
          </p:cNvSpPr>
          <p:nvPr/>
        </p:nvSpPr>
        <p:spPr bwMode="auto">
          <a:xfrm>
            <a:off x="8763000" y="37338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9009" name="Oval 49"/>
          <p:cNvSpPr>
            <a:spLocks noChangeArrowheads="1"/>
          </p:cNvSpPr>
          <p:nvPr/>
        </p:nvSpPr>
        <p:spPr bwMode="auto">
          <a:xfrm>
            <a:off x="8153400" y="37338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9010" name="Oval 50"/>
          <p:cNvSpPr>
            <a:spLocks noChangeArrowheads="1"/>
          </p:cNvSpPr>
          <p:nvPr/>
        </p:nvSpPr>
        <p:spPr bwMode="auto">
          <a:xfrm>
            <a:off x="7467600" y="48006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9011" name="Oval 51"/>
          <p:cNvSpPr>
            <a:spLocks noChangeArrowheads="1"/>
          </p:cNvSpPr>
          <p:nvPr/>
        </p:nvSpPr>
        <p:spPr bwMode="auto">
          <a:xfrm>
            <a:off x="8763000" y="42672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9012" name="AutoShape 52"/>
          <p:cNvSpPr>
            <a:spLocks noChangeArrowheads="1"/>
          </p:cNvSpPr>
          <p:nvPr/>
        </p:nvSpPr>
        <p:spPr bwMode="auto">
          <a:xfrm>
            <a:off x="8686800" y="5257800"/>
            <a:ext cx="457200" cy="457200"/>
          </a:xfrm>
          <a:prstGeom prst="star4">
            <a:avLst>
              <a:gd name="adj" fmla="val 125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9013" name="Rectangle 53"/>
          <p:cNvSpPr>
            <a:spLocks noChangeArrowheads="1"/>
          </p:cNvSpPr>
          <p:nvPr/>
        </p:nvSpPr>
        <p:spPr bwMode="auto">
          <a:xfrm>
            <a:off x="3810000" y="4419600"/>
            <a:ext cx="1752600" cy="1600200"/>
          </a:xfrm>
          <a:prstGeom prst="rect">
            <a:avLst/>
          </a:prstGeom>
          <a:solidFill>
            <a:srgbClr val="FFC000"/>
          </a:solidFill>
          <a:ln w="9525" cap="rnd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9014" name="Text Box 54"/>
          <p:cNvSpPr txBox="1">
            <a:spLocks noChangeArrowheads="1"/>
          </p:cNvSpPr>
          <p:nvPr/>
        </p:nvSpPr>
        <p:spPr bwMode="auto">
          <a:xfrm>
            <a:off x="3810000" y="4419601"/>
            <a:ext cx="1752600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2000" dirty="0"/>
              <a:t>Solution !!</a:t>
            </a:r>
          </a:p>
          <a:p>
            <a:pPr>
              <a:spcBef>
                <a:spcPct val="50000"/>
              </a:spcBef>
            </a:pPr>
            <a:r>
              <a:rPr lang="en-US" altLang="x-none" sz="2000" dirty="0"/>
              <a:t>No Queen is under Attack</a:t>
            </a:r>
            <a:endParaRPr lang="en-GB" altLang="x-none" sz="2000" dirty="0"/>
          </a:p>
        </p:txBody>
      </p:sp>
    </p:spTree>
    <p:extLst>
      <p:ext uri="{BB962C8B-B14F-4D97-AF65-F5344CB8AC3E}">
        <p14:creationId xmlns:p14="http://schemas.microsoft.com/office/powerpoint/2010/main" val="39094228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River Crossing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just">
              <a:lnSpc>
                <a:spcPct val="80000"/>
              </a:lnSpc>
            </a:pPr>
            <a:r>
              <a:rPr lang="en-IE" altLang="x-none" dirty="0"/>
              <a:t> A farmer wishes to carry a </a:t>
            </a:r>
            <a:r>
              <a:rPr lang="en-IE" altLang="x-none" dirty="0">
                <a:solidFill>
                  <a:srgbClr val="FF0000"/>
                </a:solidFill>
              </a:rPr>
              <a:t>wolf, a duck and corn across </a:t>
            </a:r>
            <a:r>
              <a:rPr lang="en-IE" altLang="x-none" dirty="0"/>
              <a:t>a river, from the south to the north shore. </a:t>
            </a:r>
          </a:p>
          <a:p>
            <a:pPr lvl="1" algn="just">
              <a:lnSpc>
                <a:spcPct val="80000"/>
              </a:lnSpc>
            </a:pPr>
            <a:r>
              <a:rPr lang="en-IE" altLang="x-none" dirty="0"/>
              <a:t>The farmer has a small rowing boat. </a:t>
            </a:r>
          </a:p>
          <a:p>
            <a:pPr lvl="1" algn="just">
              <a:lnSpc>
                <a:spcPct val="80000"/>
              </a:lnSpc>
            </a:pPr>
            <a:r>
              <a:rPr lang="en-IE" altLang="x-none" dirty="0"/>
              <a:t>The boat can only carry at most the farmer and one other item. </a:t>
            </a:r>
          </a:p>
          <a:p>
            <a:pPr lvl="1" algn="just">
              <a:lnSpc>
                <a:spcPct val="80000"/>
              </a:lnSpc>
            </a:pPr>
            <a:r>
              <a:rPr lang="en-IE" altLang="x-none" dirty="0"/>
              <a:t>If left unattended the </a:t>
            </a:r>
            <a:r>
              <a:rPr lang="en-IE" altLang="x-none" dirty="0">
                <a:solidFill>
                  <a:srgbClr val="FF0000"/>
                </a:solidFill>
              </a:rPr>
              <a:t>wolf will eat the duck </a:t>
            </a:r>
            <a:r>
              <a:rPr lang="en-IE" altLang="x-none" dirty="0"/>
              <a:t>and </a:t>
            </a:r>
            <a:r>
              <a:rPr lang="en-IE" altLang="x-none" dirty="0">
                <a:solidFill>
                  <a:srgbClr val="FF0000"/>
                </a:solidFill>
              </a:rPr>
              <a:t>the duck will eat the corn</a:t>
            </a:r>
            <a:r>
              <a:rPr lang="en-IE" altLang="x-none" dirty="0"/>
              <a:t>. </a:t>
            </a:r>
          </a:p>
          <a:p>
            <a:pPr algn="just">
              <a:lnSpc>
                <a:spcPct val="80000"/>
              </a:lnSpc>
            </a:pPr>
            <a:endParaRPr lang="en-IE" altLang="x-none" dirty="0"/>
          </a:p>
          <a:p>
            <a:pPr algn="just">
              <a:lnSpc>
                <a:spcPct val="80000"/>
              </a:lnSpc>
            </a:pPr>
            <a:r>
              <a:rPr lang="en-IE" altLang="x-none" dirty="0"/>
              <a:t>How can </a:t>
            </a:r>
            <a:r>
              <a:rPr lang="en-IE" altLang="x-none" dirty="0">
                <a:solidFill>
                  <a:srgbClr val="FF0000"/>
                </a:solidFill>
              </a:rPr>
              <a:t>the farmer safely transport </a:t>
            </a:r>
            <a:r>
              <a:rPr lang="en-IE" altLang="x-none" dirty="0"/>
              <a:t>the wolf, the duck and the corn to the opposite shore?</a:t>
            </a:r>
            <a:endParaRPr lang="en-GB" altLang="x-none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276" y="5112163"/>
            <a:ext cx="3599448" cy="143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256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Missionaries and cannibals</a:t>
            </a:r>
          </a:p>
        </p:txBody>
      </p:sp>
      <p:sp>
        <p:nvSpPr>
          <p:cNvPr id="147459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838200" y="1825625"/>
            <a:ext cx="5564238" cy="4351338"/>
          </a:xfrm>
        </p:spPr>
        <p:txBody>
          <a:bodyPr>
            <a:normAutofit fontScale="92500" lnSpcReduction="20000"/>
          </a:bodyPr>
          <a:lstStyle/>
          <a:p>
            <a:r>
              <a:rPr lang="en-US" altLang="x-none" dirty="0"/>
              <a:t>Three missionaries and three cannibals are on the left bank of a river.</a:t>
            </a:r>
          </a:p>
          <a:p>
            <a:endParaRPr lang="en-US" altLang="x-none" dirty="0"/>
          </a:p>
          <a:p>
            <a:r>
              <a:rPr lang="en-US" altLang="x-none" dirty="0"/>
              <a:t>There is one boat which can hold one or two people. </a:t>
            </a:r>
          </a:p>
          <a:p>
            <a:endParaRPr lang="en-US" altLang="x-none" dirty="0"/>
          </a:p>
          <a:p>
            <a:r>
              <a:rPr lang="en-US" altLang="x-none" dirty="0"/>
              <a:t>Find a way to get everyone to the right bank, </a:t>
            </a:r>
            <a:r>
              <a:rPr lang="en-US" altLang="x-none" dirty="0">
                <a:solidFill>
                  <a:srgbClr val="7030A0"/>
                </a:solidFill>
              </a:rPr>
              <a:t>without ever leaving a group of missionaries in one place outnumbered by cannibals </a:t>
            </a:r>
            <a:r>
              <a:rPr lang="en-US" altLang="x-none" dirty="0"/>
              <a:t>in that place.</a:t>
            </a:r>
          </a:p>
          <a:p>
            <a:endParaRPr lang="en-US" altLang="x-none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230B5-B62B-42E2-B648-D3D9F052395A}" type="slidenum">
              <a:rPr lang="en-GB" altLang="x-none"/>
              <a:pPr/>
              <a:t>32</a:t>
            </a:fld>
            <a:endParaRPr lang="en-GB" altLang="x-none"/>
          </a:p>
        </p:txBody>
      </p:sp>
      <p:pic>
        <p:nvPicPr>
          <p:cNvPr id="6" name="Picture 2" descr="http://www.aiai.ed.ac.uk/~gwickler/images/mc-init-sta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359" y="4450195"/>
            <a:ext cx="1873977" cy="1261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9717" y="4464508"/>
            <a:ext cx="1814083" cy="1225095"/>
          </a:xfrm>
          <a:prstGeom prst="rect">
            <a:avLst/>
          </a:prstGeom>
        </p:spPr>
      </p:pic>
      <p:sp>
        <p:nvSpPr>
          <p:cNvPr id="8" name="Line 28"/>
          <p:cNvSpPr>
            <a:spLocks noChangeShapeType="1"/>
          </p:cNvSpPr>
          <p:nvPr/>
        </p:nvSpPr>
        <p:spPr bwMode="auto">
          <a:xfrm flipV="1">
            <a:off x="8298336" y="5077056"/>
            <a:ext cx="1252331" cy="404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Text Box 30"/>
          <p:cNvSpPr txBox="1">
            <a:spLocks noChangeArrowheads="1"/>
          </p:cNvSpPr>
          <p:nvPr/>
        </p:nvSpPr>
        <p:spPr bwMode="auto">
          <a:xfrm>
            <a:off x="6502892" y="5807631"/>
            <a:ext cx="1559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dirty="0">
                <a:latin typeface="Times New Roman" pitchFamily="18" charset="0"/>
              </a:rPr>
              <a:t>Initial State</a:t>
            </a:r>
          </a:p>
        </p:txBody>
      </p:sp>
      <p:sp>
        <p:nvSpPr>
          <p:cNvPr id="10" name="Text Box 30"/>
          <p:cNvSpPr txBox="1">
            <a:spLocks noChangeArrowheads="1"/>
          </p:cNvSpPr>
          <p:nvPr/>
        </p:nvSpPr>
        <p:spPr bwMode="auto">
          <a:xfrm>
            <a:off x="9702219" y="5787582"/>
            <a:ext cx="148907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dirty="0">
                <a:latin typeface="Times New Roman" pitchFamily="18" charset="0"/>
              </a:rPr>
              <a:t>Goal State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7060" y="1670639"/>
            <a:ext cx="3362118" cy="201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494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337" y="2597633"/>
            <a:ext cx="10515600" cy="2852737"/>
          </a:xfrm>
        </p:spPr>
        <p:txBody>
          <a:bodyPr/>
          <a:lstStyle/>
          <a:p>
            <a:r>
              <a:rPr lang="en-US" dirty="0"/>
              <a:t>Problem Solving by Searching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52337" y="5477359"/>
            <a:ext cx="10515600" cy="605390"/>
          </a:xfrm>
        </p:spPr>
        <p:txBody>
          <a:bodyPr/>
          <a:lstStyle/>
          <a:p>
            <a:r>
              <a:rPr lang="en-US" dirty="0"/>
              <a:t>Problem Formulation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053" y="1117408"/>
            <a:ext cx="4946339" cy="259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306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Search in AI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0033CC"/>
                </a:solidFill>
              </a:rPr>
              <a:t>Search in Data Structures</a:t>
            </a:r>
          </a:p>
          <a:p>
            <a:pPr lvl="1" eaLnBrk="1" hangingPunct="1"/>
            <a:r>
              <a:rPr lang="en-US" altLang="en-US" dirty="0"/>
              <a:t>You’re given an existent tree.</a:t>
            </a:r>
          </a:p>
          <a:p>
            <a:pPr lvl="1" eaLnBrk="1" hangingPunct="1"/>
            <a:r>
              <a:rPr lang="en-US" altLang="en-US" dirty="0"/>
              <a:t> You search it in different orders.</a:t>
            </a:r>
          </a:p>
          <a:p>
            <a:pPr lvl="1" eaLnBrk="1" hangingPunct="1"/>
            <a:r>
              <a:rPr lang="en-US" altLang="en-US" dirty="0"/>
              <a:t> It resides in memory.</a:t>
            </a:r>
          </a:p>
          <a:p>
            <a:pPr eaLnBrk="1" hangingPunct="1"/>
            <a:r>
              <a:rPr lang="en-US" altLang="en-US" dirty="0">
                <a:solidFill>
                  <a:srgbClr val="FF0000"/>
                </a:solidFill>
              </a:rPr>
              <a:t>Search in Artificial Intelligence</a:t>
            </a:r>
          </a:p>
          <a:p>
            <a:pPr lvl="1" eaLnBrk="1" hangingPunct="1"/>
            <a:r>
              <a:rPr lang="en-US" altLang="en-US" dirty="0"/>
              <a:t>The tree does not exist.</a:t>
            </a:r>
          </a:p>
          <a:p>
            <a:pPr lvl="1" eaLnBrk="1" hangingPunct="1"/>
            <a:r>
              <a:rPr lang="en-US" altLang="en-US" dirty="0"/>
              <a:t>You have to generate it as you go.</a:t>
            </a:r>
          </a:p>
          <a:p>
            <a:pPr lvl="1" eaLnBrk="1" hangingPunct="1"/>
            <a:r>
              <a:rPr lang="en-US" altLang="en-US" dirty="0"/>
              <a:t>For realistic problems, it does not fit in memory.</a:t>
            </a: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5988917-18BF-4383-AB2F-D0D9B47B8CFF}" type="slidenum">
              <a:rPr lang="en-US" altLang="en-US" sz="1400"/>
              <a:pPr eaLnBrk="1" hangingPunct="1"/>
              <a:t>34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418947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/>
              <a:t>Problem Formulation</a:t>
            </a:r>
            <a:endParaRPr lang="en-GB" altLang="x-none" sz="3600"/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x-none" dirty="0"/>
              <a:t>A </a:t>
            </a:r>
            <a:r>
              <a:rPr lang="en-US" altLang="x-none" b="1" u="sng" dirty="0"/>
              <a:t>Problem Space</a:t>
            </a:r>
            <a:r>
              <a:rPr lang="en-US" altLang="x-none" u="sng" dirty="0"/>
              <a:t> </a:t>
            </a:r>
            <a:r>
              <a:rPr lang="en-US" altLang="x-none" dirty="0"/>
              <a:t>consists of</a:t>
            </a:r>
          </a:p>
          <a:p>
            <a:pPr>
              <a:lnSpc>
                <a:spcPct val="80000"/>
              </a:lnSpc>
            </a:pPr>
            <a:endParaRPr lang="en-US" altLang="x-none" dirty="0"/>
          </a:p>
          <a:p>
            <a:pPr>
              <a:lnSpc>
                <a:spcPct val="80000"/>
              </a:lnSpc>
            </a:pPr>
            <a:r>
              <a:rPr lang="en-US" altLang="x-none" dirty="0"/>
              <a:t> The current state of the world (</a:t>
            </a:r>
            <a:r>
              <a:rPr lang="en-US" altLang="x-none" b="1" u="sng" dirty="0"/>
              <a:t>initial state</a:t>
            </a:r>
            <a:r>
              <a:rPr lang="en-US" altLang="x-none" dirty="0"/>
              <a:t>)</a:t>
            </a:r>
          </a:p>
          <a:p>
            <a:pPr>
              <a:lnSpc>
                <a:spcPct val="80000"/>
              </a:lnSpc>
            </a:pPr>
            <a:endParaRPr lang="en-US" altLang="x-none" dirty="0"/>
          </a:p>
          <a:p>
            <a:pPr>
              <a:lnSpc>
                <a:spcPct val="80000"/>
              </a:lnSpc>
            </a:pPr>
            <a:r>
              <a:rPr lang="en-US" altLang="x-none" dirty="0"/>
              <a:t> A description of the actions we can take to transform one state of the world into another (</a:t>
            </a:r>
            <a:r>
              <a:rPr lang="en-US" altLang="x-none" b="1" u="sng" dirty="0"/>
              <a:t>operators or successor function</a:t>
            </a:r>
            <a:r>
              <a:rPr lang="en-US" altLang="x-none" dirty="0"/>
              <a:t>).</a:t>
            </a:r>
          </a:p>
          <a:p>
            <a:pPr>
              <a:lnSpc>
                <a:spcPct val="80000"/>
              </a:lnSpc>
            </a:pPr>
            <a:endParaRPr lang="en-US" altLang="x-none" dirty="0"/>
          </a:p>
          <a:p>
            <a:pPr>
              <a:lnSpc>
                <a:spcPct val="80000"/>
              </a:lnSpc>
            </a:pPr>
            <a:r>
              <a:rPr lang="en-US" altLang="x-none" dirty="0"/>
              <a:t> A description of the desired state of the world (</a:t>
            </a:r>
            <a:r>
              <a:rPr lang="en-US" altLang="x-none" b="1" u="sng" dirty="0"/>
              <a:t>goal state</a:t>
            </a:r>
            <a:r>
              <a:rPr lang="en-US" altLang="x-none" dirty="0"/>
              <a:t>), this could be implicit or explicit.</a:t>
            </a:r>
          </a:p>
          <a:p>
            <a:pPr>
              <a:lnSpc>
                <a:spcPct val="80000"/>
              </a:lnSpc>
            </a:pPr>
            <a:endParaRPr lang="en-US" altLang="x-none" dirty="0"/>
          </a:p>
          <a:p>
            <a:pPr>
              <a:lnSpc>
                <a:spcPct val="80000"/>
              </a:lnSpc>
            </a:pPr>
            <a:r>
              <a:rPr lang="en-US" altLang="x-none" dirty="0"/>
              <a:t>A </a:t>
            </a:r>
            <a:r>
              <a:rPr lang="en-US" altLang="x-none" b="1" u="sng" dirty="0"/>
              <a:t>solution</a:t>
            </a:r>
            <a:r>
              <a:rPr lang="en-US" altLang="x-none" dirty="0"/>
              <a:t> consists of the goal state, or a path to the goal state.</a:t>
            </a:r>
          </a:p>
          <a:p>
            <a:pPr>
              <a:lnSpc>
                <a:spcPct val="80000"/>
              </a:lnSpc>
            </a:pPr>
            <a:endParaRPr lang="en-GB" altLang="x-none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E3E7C-CF48-402D-A46A-9B32C1E30E2F}" type="slidenum">
              <a:rPr lang="en-GB" altLang="x-none"/>
              <a:pPr/>
              <a:t>35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4933708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Initial state</a:t>
            </a:r>
          </a:p>
          <a:p>
            <a:r>
              <a:rPr lang="en-US" altLang="en-US" dirty="0"/>
              <a:t>Actions (operators, successor functions)</a:t>
            </a:r>
          </a:p>
          <a:p>
            <a:r>
              <a:rPr lang="en-US" altLang="en-US" dirty="0"/>
              <a:t>State space</a:t>
            </a:r>
          </a:p>
          <a:p>
            <a:r>
              <a:rPr lang="en-US" altLang="en-US" dirty="0"/>
              <a:t>Path</a:t>
            </a:r>
          </a:p>
          <a:p>
            <a:r>
              <a:rPr lang="en-US" altLang="en-US" dirty="0"/>
              <a:t>Goal test</a:t>
            </a:r>
          </a:p>
          <a:p>
            <a:r>
              <a:rPr lang="en-US" altLang="en-US" dirty="0"/>
              <a:t>Solution</a:t>
            </a:r>
          </a:p>
          <a:p>
            <a:r>
              <a:rPr lang="en-US" altLang="en-US" dirty="0"/>
              <a:t>Path cost</a:t>
            </a:r>
          </a:p>
          <a:p>
            <a:r>
              <a:rPr lang="en-US" altLang="en-US" dirty="0"/>
              <a:t>Total cost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6514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dirty="0"/>
              <a:t>Representation of a Search/State Space</a:t>
            </a:r>
            <a:endParaRPr lang="en-US" sz="3100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119191" cy="4351338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dirty="0"/>
              <a:t>A convenient way of representing search spaces is as a graph</a:t>
            </a:r>
          </a:p>
          <a:p>
            <a:pPr>
              <a:defRPr/>
            </a:pPr>
            <a:endParaRPr lang="en-US" dirty="0"/>
          </a:p>
          <a:p>
            <a:pPr lvl="1">
              <a:defRPr/>
            </a:pPr>
            <a:r>
              <a:rPr lang="en-US" b="1" dirty="0"/>
              <a:t>States</a:t>
            </a:r>
            <a:r>
              <a:rPr lang="en-US" dirty="0"/>
              <a:t> are </a:t>
            </a:r>
            <a:r>
              <a:rPr lang="en-US" dirty="0">
                <a:solidFill>
                  <a:srgbClr val="FF0000"/>
                </a:solidFill>
              </a:rPr>
              <a:t>nodes</a:t>
            </a:r>
          </a:p>
          <a:p>
            <a:pPr lvl="1">
              <a:defRPr/>
            </a:pPr>
            <a:r>
              <a:rPr lang="en-US" b="1" dirty="0"/>
              <a:t>Actions</a:t>
            </a:r>
            <a:r>
              <a:rPr lang="en-US" dirty="0"/>
              <a:t> are </a:t>
            </a:r>
            <a:r>
              <a:rPr lang="en-US" dirty="0">
                <a:solidFill>
                  <a:srgbClr val="FF0000"/>
                </a:solidFill>
              </a:rPr>
              <a:t>edges</a:t>
            </a:r>
          </a:p>
          <a:p>
            <a:pPr lvl="1">
              <a:defRPr/>
            </a:pPr>
            <a:r>
              <a:rPr lang="en-US" b="1" dirty="0"/>
              <a:t>Initial state </a:t>
            </a:r>
            <a:r>
              <a:rPr lang="en-US" dirty="0"/>
              <a:t>is </a:t>
            </a:r>
            <a:r>
              <a:rPr lang="en-US" dirty="0">
                <a:solidFill>
                  <a:srgbClr val="FF0000"/>
                </a:solidFill>
              </a:rPr>
              <a:t>root</a:t>
            </a:r>
          </a:p>
          <a:p>
            <a:pPr lvl="1">
              <a:defRPr/>
            </a:pPr>
            <a:r>
              <a:rPr lang="en-US" b="1" dirty="0"/>
              <a:t>Solution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</a:t>
            </a:r>
            <a:r>
              <a:rPr lang="en-US" dirty="0">
                <a:solidFill>
                  <a:srgbClr val="FF0000"/>
                </a:solidFill>
              </a:rPr>
              <a:t> path </a:t>
            </a:r>
            <a:r>
              <a:rPr lang="en-US" dirty="0"/>
              <a:t>from root to goal node</a:t>
            </a:r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r>
              <a:rPr lang="en-US" dirty="0"/>
              <a:t>Edges sometimes have associated costs</a:t>
            </a:r>
          </a:p>
          <a:p>
            <a:pPr lvl="1">
              <a:defRPr/>
            </a:pPr>
            <a:r>
              <a:rPr lang="en-US" dirty="0"/>
              <a:t>States resulting from operator are </a:t>
            </a:r>
            <a:r>
              <a:rPr lang="en-US" dirty="0">
                <a:solidFill>
                  <a:srgbClr val="FF0000"/>
                </a:solidFill>
              </a:rPr>
              <a:t>children</a:t>
            </a: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57391" y="2611179"/>
            <a:ext cx="4396409" cy="265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93623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Representation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7030A0"/>
                </a:solidFill>
              </a:rPr>
              <a:t>search problem </a:t>
            </a:r>
            <a:r>
              <a:rPr lang="en-US" sz="2800" dirty="0"/>
              <a:t>consists of: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state space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successor function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	(with actions, costs)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start state and a goal test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7030A0"/>
                </a:solidFill>
              </a:rPr>
              <a:t>solution</a:t>
            </a:r>
            <a:r>
              <a:rPr lang="en-US" sz="2800" dirty="0"/>
              <a:t> is a sequence of actions (a plan) which transforms the start state to a goal state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32516" y="2400163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85062" y="2400162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61518" y="2400162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18314" y="2400162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756662" y="2400164"/>
            <a:ext cx="552451" cy="552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062926" y="2400162"/>
            <a:ext cx="560387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346718" y="2400162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23064" y="3897175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04214" y="3551100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23262" y="4313100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6" name="Line 14"/>
          <p:cNvSpPr>
            <a:spLocks noChangeShapeType="1"/>
          </p:cNvSpPr>
          <p:nvPr/>
        </p:nvSpPr>
        <p:spPr bwMode="auto">
          <a:xfrm flipV="1">
            <a:off x="6327913" y="3806687"/>
            <a:ext cx="762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207" name="Line 15"/>
          <p:cNvSpPr>
            <a:spLocks noChangeShapeType="1"/>
          </p:cNvSpPr>
          <p:nvPr/>
        </p:nvSpPr>
        <p:spPr bwMode="auto">
          <a:xfrm>
            <a:off x="6327913" y="4340087"/>
            <a:ext cx="762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208" name="Text Box 16"/>
          <p:cNvSpPr txBox="1">
            <a:spLocks noChangeArrowheads="1"/>
          </p:cNvSpPr>
          <p:nvPr/>
        </p:nvSpPr>
        <p:spPr bwMode="auto">
          <a:xfrm>
            <a:off x="6099313" y="3425687"/>
            <a:ext cx="990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</a:p>
        </p:txBody>
      </p:sp>
      <p:sp>
        <p:nvSpPr>
          <p:cNvPr id="8209" name="Text Box 17"/>
          <p:cNvSpPr txBox="1">
            <a:spLocks noChangeArrowheads="1"/>
          </p:cNvSpPr>
          <p:nvPr/>
        </p:nvSpPr>
        <p:spPr bwMode="auto">
          <a:xfrm>
            <a:off x="6099313" y="4644889"/>
            <a:ext cx="1143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 pitchFamily="34" charset="0"/>
              </a:rPr>
              <a:t>“E”, 1.0</a:t>
            </a:r>
          </a:p>
        </p:txBody>
      </p:sp>
    </p:spTree>
    <p:extLst>
      <p:ext uri="{BB962C8B-B14F-4D97-AF65-F5344CB8AC3E}">
        <p14:creationId xmlns:p14="http://schemas.microsoft.com/office/powerpoint/2010/main" val="43847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6" grpId="0" animBg="1"/>
      <p:bldP spid="8207" grpId="0" animBg="1"/>
      <p:bldP spid="8208" grpId="0"/>
      <p:bldP spid="820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State Space Graphs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6493466" cy="4351338"/>
          </a:xfrm>
        </p:spPr>
        <p:txBody>
          <a:bodyPr/>
          <a:lstStyle/>
          <a:p>
            <a:pPr eaLnBrk="1" hangingPunct="1"/>
            <a:r>
              <a:rPr lang="en-US" sz="2400" dirty="0"/>
              <a:t>State space graph: A mathematical representation of a search problem</a:t>
            </a:r>
          </a:p>
          <a:p>
            <a:pPr lvl="1" eaLnBrk="1" hangingPunct="1"/>
            <a:r>
              <a:rPr lang="en-US" sz="1900" dirty="0"/>
              <a:t>Nodes are (abstracted) world configurations</a:t>
            </a:r>
          </a:p>
          <a:p>
            <a:pPr lvl="1" eaLnBrk="1" hangingPunct="1"/>
            <a:r>
              <a:rPr lang="en-US" sz="1900" dirty="0"/>
              <a:t>Arcs represent successors (action results)</a:t>
            </a:r>
          </a:p>
          <a:p>
            <a:pPr lvl="1" eaLnBrk="1" hangingPunct="1"/>
            <a:r>
              <a:rPr lang="en-US" sz="1900" dirty="0"/>
              <a:t>The goal test is a set of goal nodes (maybe only one)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In a state space graph, each state occurs only once!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We can rarely build this full graph in memory (it’s too big), but it’s a useful idea</a:t>
            </a:r>
          </a:p>
          <a:p>
            <a:pPr eaLnBrk="1" hangingPunct="1"/>
            <a:endParaRPr lang="en-US" sz="2400" dirty="0"/>
          </a:p>
          <a:p>
            <a:pPr eaLnBrk="1" hangingPunct="1">
              <a:buFont typeface="Wingdings" pitchFamily="2" charset="2"/>
              <a:buNone/>
            </a:pPr>
            <a:endParaRPr lang="en-US" sz="2400" dirty="0"/>
          </a:p>
        </p:txBody>
      </p:sp>
      <p:grpSp>
        <p:nvGrpSpPr>
          <p:cNvPr id="99" name="Group 98"/>
          <p:cNvGrpSpPr/>
          <p:nvPr/>
        </p:nvGrpSpPr>
        <p:grpSpPr>
          <a:xfrm>
            <a:off x="7790346" y="481955"/>
            <a:ext cx="2955235" cy="3405809"/>
            <a:chOff x="7086600" y="1219200"/>
            <a:chExt cx="4876800" cy="5410200"/>
          </a:xfrm>
        </p:grpSpPr>
        <p:pic>
          <p:nvPicPr>
            <p:cNvPr id="34" name="Picture 1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086600" y="3622676"/>
              <a:ext cx="560388" cy="56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1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382000" y="2922589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1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401048" y="4378326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Line 14"/>
            <p:cNvSpPr>
              <a:spLocks noChangeShapeType="1"/>
            </p:cNvSpPr>
            <p:nvPr/>
          </p:nvSpPr>
          <p:spPr bwMode="auto">
            <a:xfrm flipV="1">
              <a:off x="7772401" y="32273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8" name="Line 15"/>
            <p:cNvSpPr>
              <a:spLocks noChangeShapeType="1"/>
            </p:cNvSpPr>
            <p:nvPr/>
          </p:nvSpPr>
          <p:spPr bwMode="auto">
            <a:xfrm>
              <a:off x="7772400" y="42941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739122" y="2922588"/>
              <a:ext cx="566928" cy="560388"/>
              <a:chOff x="10634472" y="3581400"/>
              <a:chExt cx="566928" cy="560388"/>
            </a:xfrm>
          </p:grpSpPr>
          <p:pic>
            <p:nvPicPr>
              <p:cNvPr id="42" name="Picture 11"/>
              <p:cNvPicPr preferRelativeResize="0">
                <a:picLocks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rot="16200000" flipV="1">
                <a:off x="10637742" y="3578130"/>
                <a:ext cx="560388" cy="5669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10786872" y="38100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9772650" y="4370388"/>
              <a:ext cx="560388" cy="568325"/>
              <a:chOff x="8534400" y="4918075"/>
              <a:chExt cx="560388" cy="568325"/>
            </a:xfrm>
          </p:grpSpPr>
          <p:pic>
            <p:nvPicPr>
              <p:cNvPr id="44" name="Picture 1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8534400" y="4918075"/>
                <a:ext cx="560388" cy="568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5" name="Rectangle 44"/>
              <p:cNvSpPr/>
              <p:nvPr/>
            </p:nvSpPr>
            <p:spPr>
              <a:xfrm>
                <a:off x="8763000" y="52578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1049000" y="3684588"/>
              <a:ext cx="552451" cy="560387"/>
              <a:chOff x="10572749" y="4849813"/>
              <a:chExt cx="552451" cy="560387"/>
            </a:xfrm>
          </p:grpSpPr>
          <p:pic>
            <p:nvPicPr>
              <p:cNvPr id="46" name="Picture 1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0572749" y="4849813"/>
                <a:ext cx="552451" cy="560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7" name="Rectangle 46"/>
              <p:cNvSpPr/>
              <p:nvPr/>
            </p:nvSpPr>
            <p:spPr>
              <a:xfrm>
                <a:off x="10820400" y="51816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Line 14"/>
            <p:cNvSpPr>
              <a:spLocks noChangeShapeType="1"/>
            </p:cNvSpPr>
            <p:nvPr/>
          </p:nvSpPr>
          <p:spPr bwMode="auto">
            <a:xfrm>
              <a:off x="9067801" y="32273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2" name="Line 14"/>
            <p:cNvSpPr>
              <a:spLocks noChangeShapeType="1"/>
            </p:cNvSpPr>
            <p:nvPr/>
          </p:nvSpPr>
          <p:spPr bwMode="auto">
            <a:xfrm>
              <a:off x="9067800" y="46751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3" name="Line 14"/>
            <p:cNvSpPr>
              <a:spLocks noChangeShapeType="1"/>
            </p:cNvSpPr>
            <p:nvPr/>
          </p:nvSpPr>
          <p:spPr bwMode="auto">
            <a:xfrm flipV="1">
              <a:off x="10515600" y="42941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4" name="Line 14"/>
            <p:cNvSpPr>
              <a:spLocks noChangeShapeType="1"/>
            </p:cNvSpPr>
            <p:nvPr/>
          </p:nvSpPr>
          <p:spPr bwMode="auto">
            <a:xfrm>
              <a:off x="10439400" y="33035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64" name="Line 14"/>
            <p:cNvSpPr>
              <a:spLocks noChangeShapeType="1"/>
            </p:cNvSpPr>
            <p:nvPr/>
          </p:nvSpPr>
          <p:spPr bwMode="auto">
            <a:xfrm flipV="1">
              <a:off x="8686800" y="23129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8382000" y="1676400"/>
              <a:ext cx="3233928" cy="560388"/>
              <a:chOff x="8534400" y="1573212"/>
              <a:chExt cx="3233928" cy="560388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9829800" y="1573213"/>
                <a:ext cx="552451" cy="560387"/>
                <a:chOff x="9201149" y="1447800"/>
                <a:chExt cx="552451" cy="560387"/>
              </a:xfrm>
            </p:grpSpPr>
            <p:pic>
              <p:nvPicPr>
                <p:cNvPr id="55" name="Picture 12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9201149" y="1447800"/>
                  <a:ext cx="552451" cy="5603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9296400" y="1600200"/>
                  <a:ext cx="152400" cy="76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/>
              <p:cNvGrpSpPr/>
              <p:nvPr/>
            </p:nvGrpSpPr>
            <p:grpSpPr>
              <a:xfrm>
                <a:off x="11201400" y="1573212"/>
                <a:ext cx="566928" cy="560388"/>
                <a:chOff x="10634472" y="3581400"/>
                <a:chExt cx="566928" cy="560388"/>
              </a:xfrm>
            </p:grpSpPr>
            <p:pic>
              <p:nvPicPr>
                <p:cNvPr id="59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0" name="Rectangle 59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 flipV="1">
                <a:off x="8534400" y="1575816"/>
                <a:ext cx="566928" cy="557784"/>
                <a:chOff x="10634472" y="3581400"/>
                <a:chExt cx="566928" cy="560388"/>
              </a:xfrm>
            </p:grpSpPr>
            <p:pic>
              <p:nvPicPr>
                <p:cNvPr id="62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3" name="Rectangle 62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7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8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9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 flipV="1">
              <a:off x="8430540" y="5659922"/>
              <a:ext cx="3223488" cy="568223"/>
              <a:chOff x="8540268" y="1568619"/>
              <a:chExt cx="3223488" cy="570876"/>
            </a:xfrm>
          </p:grpSpPr>
          <p:grpSp>
            <p:nvGrpSpPr>
              <p:cNvPr id="72" name="Group 56"/>
              <p:cNvGrpSpPr/>
              <p:nvPr/>
            </p:nvGrpSpPr>
            <p:grpSpPr>
              <a:xfrm>
                <a:off x="9827134" y="1575890"/>
                <a:ext cx="557783" cy="555030"/>
                <a:chOff x="9198483" y="1450477"/>
                <a:chExt cx="557783" cy="555030"/>
              </a:xfrm>
            </p:grpSpPr>
            <p:pic>
              <p:nvPicPr>
                <p:cNvPr id="83" name="Picture 12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5400000">
                  <a:off x="9199860" y="1449100"/>
                  <a:ext cx="555030" cy="5577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4" name="Rectangle 83"/>
                <p:cNvSpPr/>
                <p:nvPr/>
              </p:nvSpPr>
              <p:spPr>
                <a:xfrm>
                  <a:off x="9539477" y="1549210"/>
                  <a:ext cx="152400" cy="15275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7"/>
              <p:cNvGrpSpPr/>
              <p:nvPr/>
            </p:nvGrpSpPr>
            <p:grpSpPr>
              <a:xfrm>
                <a:off x="11205972" y="1568619"/>
                <a:ext cx="557784" cy="569575"/>
                <a:chOff x="10639044" y="3576807"/>
                <a:chExt cx="557784" cy="569575"/>
              </a:xfrm>
            </p:grpSpPr>
            <p:pic>
              <p:nvPicPr>
                <p:cNvPr id="81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flipV="1">
                  <a:off x="10639044" y="3576807"/>
                  <a:ext cx="557784" cy="5695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2" name="Rectangle 81"/>
                <p:cNvSpPr/>
                <p:nvPr/>
              </p:nvSpPr>
              <p:spPr>
                <a:xfrm>
                  <a:off x="10896600" y="3684590"/>
                  <a:ext cx="152399" cy="1509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60"/>
              <p:cNvGrpSpPr/>
              <p:nvPr/>
            </p:nvGrpSpPr>
            <p:grpSpPr>
              <a:xfrm flipV="1">
                <a:off x="8540268" y="1569920"/>
                <a:ext cx="555192" cy="569575"/>
                <a:chOff x="10640340" y="3575477"/>
                <a:chExt cx="555192" cy="572234"/>
              </a:xfrm>
            </p:grpSpPr>
            <p:pic>
              <p:nvPicPr>
                <p:cNvPr id="79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0800000" flipV="1">
                  <a:off x="10640340" y="3575477"/>
                  <a:ext cx="555192" cy="5722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0" name="Rectangle 79"/>
                <p:cNvSpPr/>
                <p:nvPr/>
              </p:nvSpPr>
              <p:spPr>
                <a:xfrm>
                  <a:off x="10744200" y="3889052"/>
                  <a:ext cx="228600" cy="15382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6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7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8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sp>
          <p:nvSpPr>
            <p:cNvPr id="85" name="Line 14"/>
            <p:cNvSpPr>
              <a:spLocks noChangeShapeType="1"/>
            </p:cNvSpPr>
            <p:nvPr/>
          </p:nvSpPr>
          <p:spPr bwMode="auto">
            <a:xfrm>
              <a:off x="8686800" y="50561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6" name="Line 14"/>
            <p:cNvSpPr>
              <a:spLocks noChangeShapeType="1"/>
            </p:cNvSpPr>
            <p:nvPr/>
          </p:nvSpPr>
          <p:spPr bwMode="auto">
            <a:xfrm flipV="1">
              <a:off x="11353800" y="5132388"/>
              <a:ext cx="3048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7" name="Line 14"/>
            <p:cNvSpPr>
              <a:spLocks noChangeShapeType="1"/>
            </p:cNvSpPr>
            <p:nvPr/>
          </p:nvSpPr>
          <p:spPr bwMode="auto">
            <a:xfrm>
              <a:off x="99822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8" name="Line 14"/>
            <p:cNvSpPr>
              <a:spLocks noChangeShapeType="1"/>
            </p:cNvSpPr>
            <p:nvPr/>
          </p:nvSpPr>
          <p:spPr bwMode="auto">
            <a:xfrm flipV="1">
              <a:off x="99822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9" name="Line 14"/>
            <p:cNvSpPr>
              <a:spLocks noChangeShapeType="1"/>
            </p:cNvSpPr>
            <p:nvPr/>
          </p:nvSpPr>
          <p:spPr bwMode="auto">
            <a:xfrm flipV="1">
              <a:off x="8686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0" name="Line 14"/>
            <p:cNvSpPr>
              <a:spLocks noChangeShapeType="1"/>
            </p:cNvSpPr>
            <p:nvPr/>
          </p:nvSpPr>
          <p:spPr bwMode="auto">
            <a:xfrm flipV="1">
              <a:off x="11353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1" name="Line 14"/>
            <p:cNvSpPr>
              <a:spLocks noChangeShapeType="1"/>
            </p:cNvSpPr>
            <p:nvPr/>
          </p:nvSpPr>
          <p:spPr bwMode="auto">
            <a:xfrm>
              <a:off x="8686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2" name="Line 14"/>
            <p:cNvSpPr>
              <a:spLocks noChangeShapeType="1"/>
            </p:cNvSpPr>
            <p:nvPr/>
          </p:nvSpPr>
          <p:spPr bwMode="auto">
            <a:xfrm>
              <a:off x="11353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3" name="Line 14"/>
            <p:cNvSpPr>
              <a:spLocks noChangeShapeType="1"/>
            </p:cNvSpPr>
            <p:nvPr/>
          </p:nvSpPr>
          <p:spPr bwMode="auto">
            <a:xfrm flipV="1">
              <a:off x="11734800" y="32766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4" name="Line 14"/>
            <p:cNvSpPr>
              <a:spLocks noChangeShapeType="1"/>
            </p:cNvSpPr>
            <p:nvPr/>
          </p:nvSpPr>
          <p:spPr bwMode="auto">
            <a:xfrm>
              <a:off x="11734800" y="4267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5" name="Line 14"/>
            <p:cNvSpPr>
              <a:spLocks noChangeShapeType="1"/>
            </p:cNvSpPr>
            <p:nvPr/>
          </p:nvSpPr>
          <p:spPr bwMode="auto">
            <a:xfrm flipV="1">
              <a:off x="10439400" y="2743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6" name="Line 14"/>
            <p:cNvSpPr>
              <a:spLocks noChangeShapeType="1"/>
            </p:cNvSpPr>
            <p:nvPr/>
          </p:nvSpPr>
          <p:spPr bwMode="auto">
            <a:xfrm>
              <a:off x="10515600" y="48768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7" name="Line 14"/>
            <p:cNvSpPr>
              <a:spLocks noChangeShapeType="1"/>
            </p:cNvSpPr>
            <p:nvPr/>
          </p:nvSpPr>
          <p:spPr bwMode="auto">
            <a:xfrm flipH="1">
              <a:off x="7924800" y="5029200"/>
              <a:ext cx="381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8" name="Line 14"/>
            <p:cNvSpPr>
              <a:spLocks noChangeShapeType="1"/>
            </p:cNvSpPr>
            <p:nvPr/>
          </p:nvSpPr>
          <p:spPr bwMode="auto">
            <a:xfrm flipH="1" flipV="1">
              <a:off x="7696200" y="2667000"/>
              <a:ext cx="5334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</p:grpSp>
      <p:grpSp>
        <p:nvGrpSpPr>
          <p:cNvPr id="66" name="Group 4"/>
          <p:cNvGrpSpPr>
            <a:grpSpLocks/>
          </p:cNvGrpSpPr>
          <p:nvPr/>
        </p:nvGrpSpPr>
        <p:grpSpPr bwMode="auto">
          <a:xfrm>
            <a:off x="7874466" y="4367011"/>
            <a:ext cx="3364189" cy="1836758"/>
            <a:chOff x="336" y="576"/>
            <a:chExt cx="4848" cy="2784"/>
          </a:xfrm>
        </p:grpSpPr>
        <p:sp>
          <p:nvSpPr>
            <p:cNvPr id="100" name="AutoShape 5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b="1" dirty="0"/>
                <a:t>S</a:t>
              </a:r>
            </a:p>
          </p:txBody>
        </p:sp>
        <p:sp>
          <p:nvSpPr>
            <p:cNvPr id="101" name="AutoShape 6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/>
                <a:t>G</a:t>
              </a:r>
            </a:p>
          </p:txBody>
        </p:sp>
        <p:sp>
          <p:nvSpPr>
            <p:cNvPr id="102" name="AutoShape 7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103" name="AutoShape 8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104" name="AutoShape 9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105" name="AutoShape 10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106" name="AutoShape 11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107" name="AutoShape 12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/>
                <a:t>e</a:t>
              </a:r>
            </a:p>
          </p:txBody>
        </p:sp>
        <p:sp>
          <p:nvSpPr>
            <p:cNvPr id="108" name="AutoShape 13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h</a:t>
              </a:r>
            </a:p>
          </p:txBody>
        </p:sp>
        <p:sp>
          <p:nvSpPr>
            <p:cNvPr id="109" name="AutoShape 14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110" name="AutoShape 15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111" name="AutoShape 16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112" name="AutoShape 17"/>
            <p:cNvCxnSpPr>
              <a:cxnSpLocks noChangeShapeType="1"/>
              <a:stCxn id="100" idx="5"/>
              <a:endCxn id="104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13" name="AutoShape 18"/>
            <p:cNvCxnSpPr>
              <a:cxnSpLocks noChangeShapeType="1"/>
              <a:stCxn id="104" idx="5"/>
              <a:endCxn id="105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14" name="AutoShape 19"/>
            <p:cNvCxnSpPr>
              <a:cxnSpLocks noChangeShapeType="1"/>
              <a:stCxn id="108" idx="3"/>
              <a:endCxn id="105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15" name="AutoShape 20"/>
            <p:cNvCxnSpPr>
              <a:cxnSpLocks noChangeShapeType="1"/>
              <a:stCxn id="108" idx="2"/>
              <a:endCxn id="104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16" name="AutoShape 21"/>
            <p:cNvCxnSpPr>
              <a:cxnSpLocks noChangeShapeType="1"/>
              <a:stCxn id="107" idx="4"/>
              <a:endCxn id="108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17" name="AutoShape 22"/>
            <p:cNvCxnSpPr>
              <a:cxnSpLocks noChangeShapeType="1"/>
              <a:stCxn id="107" idx="5"/>
              <a:endCxn id="111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18" name="AutoShape 23"/>
            <p:cNvCxnSpPr>
              <a:cxnSpLocks noChangeShapeType="1"/>
              <a:stCxn id="111" idx="0"/>
              <a:endCxn id="110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19" name="AutoShape 24"/>
            <p:cNvCxnSpPr>
              <a:cxnSpLocks noChangeShapeType="1"/>
              <a:stCxn id="110" idx="0"/>
              <a:endCxn id="101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0" name="AutoShape 25"/>
            <p:cNvCxnSpPr>
              <a:cxnSpLocks noChangeShapeType="1"/>
              <a:stCxn id="100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1" name="AutoShape 26"/>
            <p:cNvCxnSpPr>
              <a:cxnSpLocks noChangeShapeType="1"/>
              <a:stCxn id="102" idx="1"/>
              <a:endCxn id="103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2" name="AutoShape 27"/>
            <p:cNvCxnSpPr>
              <a:cxnSpLocks noChangeShapeType="1"/>
              <a:endCxn id="109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" name="AutoShape 28"/>
            <p:cNvCxnSpPr>
              <a:cxnSpLocks noChangeShapeType="1"/>
              <a:stCxn id="106" idx="2"/>
              <a:endCxn id="109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4" name="AutoShape 29"/>
            <p:cNvCxnSpPr>
              <a:cxnSpLocks noChangeShapeType="1"/>
              <a:stCxn id="102" idx="7"/>
              <a:endCxn id="106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5" name="AutoShape 30"/>
            <p:cNvCxnSpPr>
              <a:cxnSpLocks noChangeShapeType="1"/>
              <a:stCxn id="102" idx="6"/>
              <a:endCxn id="107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6" name="AutoShape 31"/>
            <p:cNvCxnSpPr>
              <a:cxnSpLocks noChangeShapeType="1"/>
              <a:stCxn id="110" idx="1"/>
              <a:endCxn id="106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7" name="AutoShape 32"/>
            <p:cNvCxnSpPr>
              <a:cxnSpLocks noChangeShapeType="1"/>
              <a:stCxn id="100" idx="6"/>
              <a:endCxn id="107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128" name="Text Box 33"/>
          <p:cNvSpPr txBox="1">
            <a:spLocks noChangeArrowheads="1"/>
          </p:cNvSpPr>
          <p:nvPr/>
        </p:nvSpPr>
        <p:spPr bwMode="auto">
          <a:xfrm>
            <a:off x="7544300" y="6354815"/>
            <a:ext cx="4301573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i="1" dirty="0">
                <a:latin typeface="Calibri" pitchFamily="34" charset="0"/>
              </a:rPr>
              <a:t>Tiny search graph for a tiny search problem</a:t>
            </a:r>
          </a:p>
        </p:txBody>
      </p:sp>
    </p:spTree>
    <p:extLst>
      <p:ext uri="{BB962C8B-B14F-4D97-AF65-F5344CB8AC3E}">
        <p14:creationId xmlns:p14="http://schemas.microsoft.com/office/powerpoint/2010/main" val="362614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40" t="14911" r="36045" b="21161"/>
          <a:stretch/>
        </p:blipFill>
        <p:spPr bwMode="auto">
          <a:xfrm>
            <a:off x="983131" y="776583"/>
            <a:ext cx="4405968" cy="5439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6" t="22947" r="19177" b="22589"/>
          <a:stretch/>
        </p:blipFill>
        <p:spPr bwMode="auto">
          <a:xfrm>
            <a:off x="6172200" y="2323602"/>
            <a:ext cx="5181600" cy="3355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61190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Trees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4114800"/>
            <a:ext cx="9525000" cy="2362200"/>
          </a:xfrm>
        </p:spPr>
        <p:txBody>
          <a:bodyPr/>
          <a:lstStyle/>
          <a:p>
            <a:pPr eaLnBrk="1" hangingPunct="1"/>
            <a:r>
              <a:rPr lang="en-US" sz="2400" dirty="0"/>
              <a:t>A search tree:</a:t>
            </a:r>
          </a:p>
          <a:p>
            <a:pPr lvl="1" eaLnBrk="1" hangingPunct="1"/>
            <a:r>
              <a:rPr lang="en-US" sz="2000" dirty="0"/>
              <a:t>A “what if” tree of plans and their outcomes</a:t>
            </a:r>
          </a:p>
          <a:p>
            <a:pPr lvl="1" eaLnBrk="1" hangingPunct="1"/>
            <a:r>
              <a:rPr lang="en-US" sz="2000" dirty="0"/>
              <a:t>The start state is the root node</a:t>
            </a:r>
          </a:p>
          <a:p>
            <a:pPr lvl="1" eaLnBrk="1" hangingPunct="1"/>
            <a:r>
              <a:rPr lang="en-US" sz="2000" dirty="0"/>
              <a:t>Children correspond to successors</a:t>
            </a:r>
          </a:p>
          <a:p>
            <a:pPr lvl="1" eaLnBrk="1" hangingPunct="1"/>
            <a:r>
              <a:rPr lang="en-US" sz="2000" dirty="0"/>
              <a:t>Nodes show states, but correspond to PLANS that achieve those states</a:t>
            </a:r>
          </a:p>
          <a:p>
            <a:pPr lvl="1" eaLnBrk="1" hangingPunct="1"/>
            <a:r>
              <a:rPr lang="en-US" sz="2000" dirty="0">
                <a:solidFill>
                  <a:srgbClr val="7030A0"/>
                </a:solidFill>
              </a:rPr>
              <a:t>For most problems, we can never actually build the whole tree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3" y="1524000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1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81601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9" name="Line 7"/>
          <p:cNvSpPr>
            <a:spLocks noChangeShapeType="1"/>
          </p:cNvSpPr>
          <p:nvPr/>
        </p:nvSpPr>
        <p:spPr bwMode="auto">
          <a:xfrm>
            <a:off x="4267200" y="2209800"/>
            <a:ext cx="1143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 flipH="1">
            <a:off x="3124200" y="2209800"/>
            <a:ext cx="1066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4724400" y="2051051"/>
            <a:ext cx="990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“E”, 1.0</a:t>
            </a:r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2757488" y="2051051"/>
            <a:ext cx="1143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>
            <a:off x="31242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4" name="Line 12"/>
          <p:cNvSpPr>
            <a:spLocks noChangeShapeType="1"/>
          </p:cNvSpPr>
          <p:nvPr/>
        </p:nvSpPr>
        <p:spPr bwMode="auto">
          <a:xfrm flipH="1">
            <a:off x="23622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5" name="Line 13"/>
          <p:cNvSpPr>
            <a:spLocks noChangeShapeType="1"/>
          </p:cNvSpPr>
          <p:nvPr/>
        </p:nvSpPr>
        <p:spPr bwMode="auto">
          <a:xfrm>
            <a:off x="30480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6" name="Line 14"/>
          <p:cNvSpPr>
            <a:spLocks noChangeShapeType="1"/>
          </p:cNvSpPr>
          <p:nvPr/>
        </p:nvSpPr>
        <p:spPr bwMode="auto">
          <a:xfrm>
            <a:off x="54864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 flipH="1">
            <a:off x="47244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8" name="Line 16"/>
          <p:cNvSpPr>
            <a:spLocks noChangeShapeType="1"/>
          </p:cNvSpPr>
          <p:nvPr/>
        </p:nvSpPr>
        <p:spPr bwMode="auto">
          <a:xfrm>
            <a:off x="54102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6400800" y="1600199"/>
            <a:ext cx="1371600" cy="381000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077200" y="15356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This is now / start</a:t>
            </a:r>
          </a:p>
        </p:txBody>
      </p:sp>
      <p:sp>
        <p:nvSpPr>
          <p:cNvPr id="19" name="Right Arrow 18"/>
          <p:cNvSpPr/>
          <p:nvPr/>
        </p:nvSpPr>
        <p:spPr>
          <a:xfrm rot="10800000">
            <a:off x="6400800" y="2666999"/>
            <a:ext cx="1371600" cy="381000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077200" y="26024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Possible futures</a:t>
            </a:r>
          </a:p>
        </p:txBody>
      </p:sp>
    </p:spTree>
    <p:extLst>
      <p:ext uri="{BB962C8B-B14F-4D97-AF65-F5344CB8AC3E}">
        <p14:creationId xmlns:p14="http://schemas.microsoft.com/office/powerpoint/2010/main" val="65671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/>
      <p:bldP spid="13319" grpId="1" animBg="1"/>
      <p:bldP spid="13320" grpId="0" animBg="1"/>
      <p:bldP spid="13320" grpId="1" animBg="1"/>
      <p:bldP spid="13321" grpId="0"/>
      <p:bldP spid="13321" grpId="1"/>
      <p:bldP spid="13322" grpId="0"/>
      <p:bldP spid="13322" grpId="1"/>
      <p:bldP spid="13323" grpId="0" animBg="1"/>
      <p:bldP spid="13324" grpId="0" animBg="1"/>
      <p:bldP spid="13325" grpId="0" animBg="1"/>
      <p:bldP spid="13326" grpId="0" animBg="1"/>
      <p:bldP spid="13327" grpId="0" animBg="1"/>
      <p:bldP spid="13328" grpId="0" animBg="1"/>
      <p:bldP spid="17" grpId="0" animBg="1"/>
      <p:bldP spid="18" grpId="0"/>
      <p:bldP spid="19" grpId="0" animBg="1"/>
      <p:bldP spid="2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ounded Rectangle 97"/>
          <p:cNvSpPr/>
          <p:nvPr/>
        </p:nvSpPr>
        <p:spPr>
          <a:xfrm>
            <a:off x="6911010" y="1696787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97" name="Rounded Rectangle 96"/>
          <p:cNvSpPr/>
          <p:nvPr/>
        </p:nvSpPr>
        <p:spPr>
          <a:xfrm>
            <a:off x="434008" y="1690688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vs. Search Trees</a:t>
            </a:r>
          </a:p>
        </p:txBody>
      </p:sp>
      <p:sp>
        <p:nvSpPr>
          <p:cNvPr id="17446" name="Text Box 4"/>
          <p:cNvSpPr txBox="1">
            <a:spLocks noChangeArrowheads="1"/>
          </p:cNvSpPr>
          <p:nvPr/>
        </p:nvSpPr>
        <p:spPr bwMode="auto">
          <a:xfrm>
            <a:off x="9285910" y="2630805"/>
            <a:ext cx="8255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S</a:t>
            </a:r>
          </a:p>
        </p:txBody>
      </p:sp>
      <p:sp>
        <p:nvSpPr>
          <p:cNvPr id="17447" name="Text Box 5"/>
          <p:cNvSpPr txBox="1">
            <a:spLocks noChangeArrowheads="1"/>
          </p:cNvSpPr>
          <p:nvPr/>
        </p:nvSpPr>
        <p:spPr bwMode="auto">
          <a:xfrm>
            <a:off x="7063410" y="3914269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48" name="Text Box 6"/>
          <p:cNvSpPr txBox="1">
            <a:spLocks noChangeArrowheads="1"/>
          </p:cNvSpPr>
          <p:nvPr/>
        </p:nvSpPr>
        <p:spPr bwMode="auto">
          <a:xfrm>
            <a:off x="7063410" y="3488168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b</a:t>
            </a:r>
          </a:p>
        </p:txBody>
      </p:sp>
      <p:sp>
        <p:nvSpPr>
          <p:cNvPr id="17449" name="Text Box 7"/>
          <p:cNvSpPr txBox="1">
            <a:spLocks noChangeArrowheads="1"/>
          </p:cNvSpPr>
          <p:nvPr/>
        </p:nvSpPr>
        <p:spPr bwMode="auto">
          <a:xfrm>
            <a:off x="7507910" y="310534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d</a:t>
            </a:r>
          </a:p>
        </p:txBody>
      </p:sp>
      <p:sp>
        <p:nvSpPr>
          <p:cNvPr id="17450" name="Text Box 8"/>
          <p:cNvSpPr txBox="1">
            <a:spLocks noChangeArrowheads="1"/>
          </p:cNvSpPr>
          <p:nvPr/>
        </p:nvSpPr>
        <p:spPr bwMode="auto">
          <a:xfrm>
            <a:off x="11317910" y="3052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51" name="Text Box 9"/>
          <p:cNvSpPr txBox="1">
            <a:spLocks noChangeArrowheads="1"/>
          </p:cNvSpPr>
          <p:nvPr/>
        </p:nvSpPr>
        <p:spPr bwMode="auto">
          <a:xfrm>
            <a:off x="7634910" y="3914269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52" name="Text Box 10"/>
          <p:cNvSpPr txBox="1">
            <a:spLocks noChangeArrowheads="1"/>
          </p:cNvSpPr>
          <p:nvPr/>
        </p:nvSpPr>
        <p:spPr bwMode="auto">
          <a:xfrm>
            <a:off x="7634910" y="3488168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cxnSp>
        <p:nvCxnSpPr>
          <p:cNvPr id="17453" name="AutoShape 11"/>
          <p:cNvCxnSpPr>
            <a:cxnSpLocks noChangeShapeType="1"/>
            <a:stCxn id="17449" idx="2"/>
            <a:endCxn id="17448" idx="0"/>
          </p:cNvCxnSpPr>
          <p:nvPr/>
        </p:nvCxnSpPr>
        <p:spPr bwMode="auto">
          <a:xfrm flipH="1">
            <a:off x="7222159" y="3443781"/>
            <a:ext cx="444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4" name="AutoShape 12"/>
          <p:cNvCxnSpPr>
            <a:cxnSpLocks noChangeShapeType="1"/>
            <a:stCxn id="17449" idx="2"/>
            <a:endCxn id="17452" idx="0"/>
          </p:cNvCxnSpPr>
          <p:nvPr/>
        </p:nvCxnSpPr>
        <p:spPr bwMode="auto">
          <a:xfrm>
            <a:off x="7666659" y="3443781"/>
            <a:ext cx="1270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5" name="AutoShape 13"/>
          <p:cNvCxnSpPr>
            <a:cxnSpLocks noChangeShapeType="1"/>
            <a:stCxn id="17448" idx="2"/>
            <a:endCxn id="17447" idx="0"/>
          </p:cNvCxnSpPr>
          <p:nvPr/>
        </p:nvCxnSpPr>
        <p:spPr bwMode="auto">
          <a:xfrm>
            <a:off x="7222159" y="3826608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6" name="AutoShape 14"/>
          <p:cNvCxnSpPr>
            <a:cxnSpLocks noChangeShapeType="1"/>
            <a:stCxn id="17452" idx="2"/>
            <a:endCxn id="17451" idx="0"/>
          </p:cNvCxnSpPr>
          <p:nvPr/>
        </p:nvCxnSpPr>
        <p:spPr bwMode="auto">
          <a:xfrm>
            <a:off x="7793659" y="3826608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84" name="Text Box 16"/>
          <p:cNvSpPr txBox="1">
            <a:spLocks noChangeArrowheads="1"/>
          </p:cNvSpPr>
          <p:nvPr/>
        </p:nvSpPr>
        <p:spPr bwMode="auto">
          <a:xfrm>
            <a:off x="9806610" y="3052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85" name="Text Box 17"/>
          <p:cNvSpPr txBox="1">
            <a:spLocks noChangeArrowheads="1"/>
          </p:cNvSpPr>
          <p:nvPr/>
        </p:nvSpPr>
        <p:spPr bwMode="auto">
          <a:xfrm>
            <a:off x="9349410" y="390428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86" name="Text Box 18"/>
          <p:cNvSpPr txBox="1">
            <a:spLocks noChangeArrowheads="1"/>
          </p:cNvSpPr>
          <p:nvPr/>
        </p:nvSpPr>
        <p:spPr bwMode="auto">
          <a:xfrm>
            <a:off x="9539910" y="3478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87" name="Text Box 19"/>
          <p:cNvSpPr txBox="1">
            <a:spLocks noChangeArrowheads="1"/>
          </p:cNvSpPr>
          <p:nvPr/>
        </p:nvSpPr>
        <p:spPr bwMode="auto">
          <a:xfrm>
            <a:off x="10111410" y="390428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88" name="Text Box 20"/>
          <p:cNvSpPr txBox="1">
            <a:spLocks noChangeArrowheads="1"/>
          </p:cNvSpPr>
          <p:nvPr/>
        </p:nvSpPr>
        <p:spPr bwMode="auto">
          <a:xfrm>
            <a:off x="10111410" y="3478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89" name="Text Box 21"/>
          <p:cNvSpPr txBox="1">
            <a:spLocks noChangeArrowheads="1"/>
          </p:cNvSpPr>
          <p:nvPr/>
        </p:nvSpPr>
        <p:spPr bwMode="auto">
          <a:xfrm>
            <a:off x="9730410" y="390428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0" name="Text Box 22"/>
          <p:cNvSpPr txBox="1">
            <a:spLocks noChangeArrowheads="1"/>
          </p:cNvSpPr>
          <p:nvPr/>
        </p:nvSpPr>
        <p:spPr bwMode="auto">
          <a:xfrm>
            <a:off x="9349410" y="4287108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1" name="Text Box 23"/>
          <p:cNvSpPr txBox="1">
            <a:spLocks noChangeArrowheads="1"/>
          </p:cNvSpPr>
          <p:nvPr/>
        </p:nvSpPr>
        <p:spPr bwMode="auto">
          <a:xfrm>
            <a:off x="9920910" y="4287108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92" name="Text Box 24"/>
          <p:cNvSpPr txBox="1">
            <a:spLocks noChangeArrowheads="1"/>
          </p:cNvSpPr>
          <p:nvPr/>
        </p:nvSpPr>
        <p:spPr bwMode="auto">
          <a:xfrm>
            <a:off x="10174908" y="4330385"/>
            <a:ext cx="6350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G</a:t>
            </a:r>
          </a:p>
        </p:txBody>
      </p:sp>
      <p:sp>
        <p:nvSpPr>
          <p:cNvPr id="17493" name="Text Box 25"/>
          <p:cNvSpPr txBox="1">
            <a:spLocks noChangeArrowheads="1"/>
          </p:cNvSpPr>
          <p:nvPr/>
        </p:nvSpPr>
        <p:spPr bwMode="auto">
          <a:xfrm>
            <a:off x="9920910" y="4659947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94" name="AutoShape 26"/>
          <p:cNvCxnSpPr>
            <a:cxnSpLocks noChangeShapeType="1"/>
            <a:stCxn id="17484" idx="2"/>
            <a:endCxn id="17486" idx="0"/>
          </p:cNvCxnSpPr>
          <p:nvPr/>
        </p:nvCxnSpPr>
        <p:spPr bwMode="auto">
          <a:xfrm flipH="1">
            <a:off x="9698659" y="3390520"/>
            <a:ext cx="2667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5" name="AutoShape 27"/>
          <p:cNvCxnSpPr>
            <a:cxnSpLocks noChangeShapeType="1"/>
            <a:stCxn id="17484" idx="2"/>
            <a:endCxn id="17488" idx="0"/>
          </p:cNvCxnSpPr>
          <p:nvPr/>
        </p:nvCxnSpPr>
        <p:spPr bwMode="auto">
          <a:xfrm>
            <a:off x="9965359" y="3390520"/>
            <a:ext cx="3048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6" name="AutoShape 28"/>
          <p:cNvCxnSpPr>
            <a:cxnSpLocks noChangeShapeType="1"/>
            <a:stCxn id="17486" idx="2"/>
            <a:endCxn id="17485" idx="0"/>
          </p:cNvCxnSpPr>
          <p:nvPr/>
        </p:nvCxnSpPr>
        <p:spPr bwMode="auto">
          <a:xfrm flipH="1">
            <a:off x="9508159" y="3816623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7" name="AutoShape 29"/>
          <p:cNvCxnSpPr>
            <a:cxnSpLocks noChangeShapeType="1"/>
            <a:stCxn id="17486" idx="2"/>
            <a:endCxn id="17489" idx="0"/>
          </p:cNvCxnSpPr>
          <p:nvPr/>
        </p:nvCxnSpPr>
        <p:spPr bwMode="auto">
          <a:xfrm>
            <a:off x="9698659" y="3816623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8" name="AutoShape 30"/>
          <p:cNvCxnSpPr>
            <a:cxnSpLocks noChangeShapeType="1"/>
            <a:stCxn id="17488" idx="2"/>
            <a:endCxn id="17487" idx="0"/>
          </p:cNvCxnSpPr>
          <p:nvPr/>
        </p:nvCxnSpPr>
        <p:spPr bwMode="auto">
          <a:xfrm>
            <a:off x="10270159" y="3816623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9" name="AutoShape 31"/>
          <p:cNvCxnSpPr>
            <a:cxnSpLocks noChangeShapeType="1"/>
            <a:stCxn id="17485" idx="2"/>
            <a:endCxn id="17490" idx="0"/>
          </p:cNvCxnSpPr>
          <p:nvPr/>
        </p:nvCxnSpPr>
        <p:spPr bwMode="auto">
          <a:xfrm>
            <a:off x="9508159" y="4242724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0" name="AutoShape 32"/>
          <p:cNvCxnSpPr>
            <a:cxnSpLocks noChangeShapeType="1"/>
            <a:stCxn id="17487" idx="2"/>
            <a:endCxn id="17491" idx="0"/>
          </p:cNvCxnSpPr>
          <p:nvPr/>
        </p:nvCxnSpPr>
        <p:spPr bwMode="auto">
          <a:xfrm flipH="1">
            <a:off x="10079659" y="4242724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1" name="AutoShape 33"/>
          <p:cNvCxnSpPr>
            <a:cxnSpLocks noChangeShapeType="1"/>
            <a:stCxn id="17487" idx="2"/>
            <a:endCxn id="17492" idx="0"/>
          </p:cNvCxnSpPr>
          <p:nvPr/>
        </p:nvCxnSpPr>
        <p:spPr bwMode="auto">
          <a:xfrm>
            <a:off x="10270161" y="4242723"/>
            <a:ext cx="222249" cy="87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2" name="AutoShape 34"/>
          <p:cNvCxnSpPr>
            <a:cxnSpLocks noChangeShapeType="1"/>
            <a:stCxn id="17491" idx="2"/>
            <a:endCxn id="17493" idx="0"/>
          </p:cNvCxnSpPr>
          <p:nvPr/>
        </p:nvCxnSpPr>
        <p:spPr bwMode="auto">
          <a:xfrm>
            <a:off x="10079659" y="4625551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58" name="Text Box 35"/>
          <p:cNvSpPr txBox="1">
            <a:spLocks noChangeArrowheads="1"/>
          </p:cNvSpPr>
          <p:nvPr/>
        </p:nvSpPr>
        <p:spPr bwMode="auto">
          <a:xfrm>
            <a:off x="11317910" y="34448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cxnSp>
        <p:nvCxnSpPr>
          <p:cNvPr id="17459" name="AutoShape 36"/>
          <p:cNvCxnSpPr>
            <a:cxnSpLocks noChangeShapeType="1"/>
            <a:stCxn id="17450" idx="2"/>
            <a:endCxn id="17458" idx="0"/>
          </p:cNvCxnSpPr>
          <p:nvPr/>
        </p:nvCxnSpPr>
        <p:spPr bwMode="auto">
          <a:xfrm>
            <a:off x="11476659" y="3390522"/>
            <a:ext cx="0" cy="543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65" name="Text Box 38"/>
          <p:cNvSpPr txBox="1">
            <a:spLocks noChangeArrowheads="1"/>
          </p:cNvSpPr>
          <p:nvPr/>
        </p:nvSpPr>
        <p:spPr bwMode="auto">
          <a:xfrm>
            <a:off x="8333410" y="3478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66" name="Text Box 39"/>
          <p:cNvSpPr txBox="1">
            <a:spLocks noChangeArrowheads="1"/>
          </p:cNvSpPr>
          <p:nvPr/>
        </p:nvSpPr>
        <p:spPr bwMode="auto">
          <a:xfrm>
            <a:off x="7825410" y="4330384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67" name="Text Box 40"/>
          <p:cNvSpPr txBox="1">
            <a:spLocks noChangeArrowheads="1"/>
          </p:cNvSpPr>
          <p:nvPr/>
        </p:nvSpPr>
        <p:spPr bwMode="auto">
          <a:xfrm>
            <a:off x="8015910" y="390428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68" name="Text Box 41"/>
          <p:cNvSpPr txBox="1">
            <a:spLocks noChangeArrowheads="1"/>
          </p:cNvSpPr>
          <p:nvPr/>
        </p:nvSpPr>
        <p:spPr bwMode="auto">
          <a:xfrm>
            <a:off x="8587410" y="4330384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69" name="Text Box 42"/>
          <p:cNvSpPr txBox="1">
            <a:spLocks noChangeArrowheads="1"/>
          </p:cNvSpPr>
          <p:nvPr/>
        </p:nvSpPr>
        <p:spPr bwMode="auto">
          <a:xfrm>
            <a:off x="8587410" y="390428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70" name="Text Box 43"/>
          <p:cNvSpPr txBox="1">
            <a:spLocks noChangeArrowheads="1"/>
          </p:cNvSpPr>
          <p:nvPr/>
        </p:nvSpPr>
        <p:spPr bwMode="auto">
          <a:xfrm>
            <a:off x="8206410" y="4330384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1" name="Text Box 44"/>
          <p:cNvSpPr txBox="1">
            <a:spLocks noChangeArrowheads="1"/>
          </p:cNvSpPr>
          <p:nvPr/>
        </p:nvSpPr>
        <p:spPr bwMode="auto">
          <a:xfrm>
            <a:off x="7825410" y="4713209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2" name="Text Box 45"/>
          <p:cNvSpPr txBox="1">
            <a:spLocks noChangeArrowheads="1"/>
          </p:cNvSpPr>
          <p:nvPr/>
        </p:nvSpPr>
        <p:spPr bwMode="auto">
          <a:xfrm>
            <a:off x="8396910" y="4713209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73" name="Text Box 46"/>
          <p:cNvSpPr txBox="1">
            <a:spLocks noChangeArrowheads="1"/>
          </p:cNvSpPr>
          <p:nvPr/>
        </p:nvSpPr>
        <p:spPr bwMode="auto">
          <a:xfrm>
            <a:off x="8650908" y="4756485"/>
            <a:ext cx="6350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rgbClr val="CC0000"/>
                </a:solidFill>
              </a:rPr>
              <a:t>G</a:t>
            </a:r>
          </a:p>
        </p:txBody>
      </p:sp>
      <p:sp>
        <p:nvSpPr>
          <p:cNvPr id="17474" name="Text Box 47"/>
          <p:cNvSpPr txBox="1">
            <a:spLocks noChangeArrowheads="1"/>
          </p:cNvSpPr>
          <p:nvPr/>
        </p:nvSpPr>
        <p:spPr bwMode="auto">
          <a:xfrm>
            <a:off x="8396910" y="5086048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75" name="AutoShape 48"/>
          <p:cNvCxnSpPr>
            <a:cxnSpLocks noChangeShapeType="1"/>
            <a:stCxn id="17465" idx="2"/>
            <a:endCxn id="17467" idx="0"/>
          </p:cNvCxnSpPr>
          <p:nvPr/>
        </p:nvCxnSpPr>
        <p:spPr bwMode="auto">
          <a:xfrm flipH="1">
            <a:off x="8174659" y="3816623"/>
            <a:ext cx="317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6" name="AutoShape 49"/>
          <p:cNvCxnSpPr>
            <a:cxnSpLocks noChangeShapeType="1"/>
            <a:stCxn id="17465" idx="2"/>
            <a:endCxn id="17469" idx="0"/>
          </p:cNvCxnSpPr>
          <p:nvPr/>
        </p:nvCxnSpPr>
        <p:spPr bwMode="auto">
          <a:xfrm>
            <a:off x="8492159" y="3816623"/>
            <a:ext cx="2540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7" name="AutoShape 50"/>
          <p:cNvCxnSpPr>
            <a:cxnSpLocks noChangeShapeType="1"/>
            <a:stCxn id="17467" idx="2"/>
            <a:endCxn id="17466" idx="0"/>
          </p:cNvCxnSpPr>
          <p:nvPr/>
        </p:nvCxnSpPr>
        <p:spPr bwMode="auto">
          <a:xfrm flipH="1">
            <a:off x="7984159" y="4242724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8" name="AutoShape 51"/>
          <p:cNvCxnSpPr>
            <a:cxnSpLocks noChangeShapeType="1"/>
            <a:stCxn id="17467" idx="2"/>
            <a:endCxn id="17470" idx="0"/>
          </p:cNvCxnSpPr>
          <p:nvPr/>
        </p:nvCxnSpPr>
        <p:spPr bwMode="auto">
          <a:xfrm>
            <a:off x="8174659" y="4242724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9" name="AutoShape 52"/>
          <p:cNvCxnSpPr>
            <a:cxnSpLocks noChangeShapeType="1"/>
            <a:stCxn id="17469" idx="2"/>
            <a:endCxn id="17468" idx="0"/>
          </p:cNvCxnSpPr>
          <p:nvPr/>
        </p:nvCxnSpPr>
        <p:spPr bwMode="auto">
          <a:xfrm>
            <a:off x="8746159" y="4242724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0" name="AutoShape 53"/>
          <p:cNvCxnSpPr>
            <a:cxnSpLocks noChangeShapeType="1"/>
            <a:stCxn id="17466" idx="2"/>
            <a:endCxn id="17471" idx="0"/>
          </p:cNvCxnSpPr>
          <p:nvPr/>
        </p:nvCxnSpPr>
        <p:spPr bwMode="auto">
          <a:xfrm>
            <a:off x="7984159" y="4668825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1" name="AutoShape 54"/>
          <p:cNvCxnSpPr>
            <a:cxnSpLocks noChangeShapeType="1"/>
            <a:stCxn id="17468" idx="2"/>
            <a:endCxn id="17472" idx="0"/>
          </p:cNvCxnSpPr>
          <p:nvPr/>
        </p:nvCxnSpPr>
        <p:spPr bwMode="auto">
          <a:xfrm flipH="1">
            <a:off x="8555659" y="4668825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2" name="AutoShape 55"/>
          <p:cNvCxnSpPr>
            <a:cxnSpLocks noChangeShapeType="1"/>
            <a:stCxn id="17468" idx="2"/>
            <a:endCxn id="17473" idx="0"/>
          </p:cNvCxnSpPr>
          <p:nvPr/>
        </p:nvCxnSpPr>
        <p:spPr bwMode="auto">
          <a:xfrm>
            <a:off x="8746157" y="4668824"/>
            <a:ext cx="222251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3" name="AutoShape 56"/>
          <p:cNvCxnSpPr>
            <a:cxnSpLocks noChangeShapeType="1"/>
            <a:stCxn id="17472" idx="2"/>
            <a:endCxn id="17474" idx="0"/>
          </p:cNvCxnSpPr>
          <p:nvPr/>
        </p:nvCxnSpPr>
        <p:spPr bwMode="auto">
          <a:xfrm>
            <a:off x="8555659" y="5051651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1" name="AutoShape 57"/>
          <p:cNvCxnSpPr>
            <a:cxnSpLocks noChangeShapeType="1"/>
            <a:stCxn id="17449" idx="2"/>
            <a:endCxn id="17465" idx="0"/>
          </p:cNvCxnSpPr>
          <p:nvPr/>
        </p:nvCxnSpPr>
        <p:spPr bwMode="auto">
          <a:xfrm>
            <a:off x="7666659" y="3443785"/>
            <a:ext cx="82550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2" name="AutoShape 58"/>
          <p:cNvCxnSpPr>
            <a:cxnSpLocks noChangeShapeType="1"/>
            <a:stCxn id="17446" idx="2"/>
            <a:endCxn id="17449" idx="0"/>
          </p:cNvCxnSpPr>
          <p:nvPr/>
        </p:nvCxnSpPr>
        <p:spPr bwMode="auto">
          <a:xfrm flipH="1">
            <a:off x="7666659" y="2953970"/>
            <a:ext cx="2032000" cy="15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3" name="AutoShape 59"/>
          <p:cNvCxnSpPr>
            <a:cxnSpLocks noChangeShapeType="1"/>
            <a:stCxn id="17446" idx="2"/>
            <a:endCxn id="17484" idx="0"/>
          </p:cNvCxnSpPr>
          <p:nvPr/>
        </p:nvCxnSpPr>
        <p:spPr bwMode="auto">
          <a:xfrm>
            <a:off x="9698659" y="2953968"/>
            <a:ext cx="2667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4" name="AutoShape 60"/>
          <p:cNvCxnSpPr>
            <a:cxnSpLocks noChangeShapeType="1"/>
            <a:stCxn id="17446" idx="2"/>
            <a:endCxn id="17450" idx="0"/>
          </p:cNvCxnSpPr>
          <p:nvPr/>
        </p:nvCxnSpPr>
        <p:spPr bwMode="auto">
          <a:xfrm>
            <a:off x="9698659" y="2953968"/>
            <a:ext cx="17780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7416" name="Group 62"/>
          <p:cNvGrpSpPr>
            <a:grpSpLocks/>
          </p:cNvGrpSpPr>
          <p:nvPr/>
        </p:nvGrpSpPr>
        <p:grpSpPr bwMode="auto">
          <a:xfrm>
            <a:off x="734045" y="3062288"/>
            <a:ext cx="3205163" cy="1768475"/>
            <a:chOff x="336" y="576"/>
            <a:chExt cx="4848" cy="2784"/>
          </a:xfrm>
        </p:grpSpPr>
        <p:sp>
          <p:nvSpPr>
            <p:cNvPr id="17418" name="AutoShape 63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S</a:t>
              </a:r>
            </a:p>
          </p:txBody>
        </p:sp>
        <p:sp>
          <p:nvSpPr>
            <p:cNvPr id="17419" name="AutoShape 64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7420" name="AutoShape 65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sp>
          <p:nvSpPr>
            <p:cNvPr id="17421" name="AutoShape 66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sp>
          <p:nvSpPr>
            <p:cNvPr id="17422" name="AutoShape 67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sp>
          <p:nvSpPr>
            <p:cNvPr id="17423" name="AutoShape 68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sp>
          <p:nvSpPr>
            <p:cNvPr id="17424" name="AutoShape 69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17425" name="AutoShape 70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17426" name="AutoShape 71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sp>
          <p:nvSpPr>
            <p:cNvPr id="17427" name="AutoShape 72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17428" name="AutoShape 73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17429" name="AutoShape 74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r</a:t>
              </a:r>
            </a:p>
          </p:txBody>
        </p:sp>
        <p:cxnSp>
          <p:nvCxnSpPr>
            <p:cNvPr id="17430" name="AutoShape 75"/>
            <p:cNvCxnSpPr>
              <a:cxnSpLocks noChangeShapeType="1"/>
              <a:stCxn id="17418" idx="5"/>
              <a:endCxn id="17422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1" name="AutoShape 76"/>
            <p:cNvCxnSpPr>
              <a:cxnSpLocks noChangeShapeType="1"/>
              <a:stCxn id="17422" idx="5"/>
              <a:endCxn id="17423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2" name="AutoShape 77"/>
            <p:cNvCxnSpPr>
              <a:cxnSpLocks noChangeShapeType="1"/>
              <a:stCxn id="17426" idx="3"/>
              <a:endCxn id="17423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3" name="AutoShape 78"/>
            <p:cNvCxnSpPr>
              <a:cxnSpLocks noChangeShapeType="1"/>
              <a:stCxn id="17426" idx="2"/>
              <a:endCxn id="17422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4" name="AutoShape 79"/>
            <p:cNvCxnSpPr>
              <a:cxnSpLocks noChangeShapeType="1"/>
              <a:stCxn id="17425" idx="4"/>
              <a:endCxn id="17426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5" name="AutoShape 80"/>
            <p:cNvCxnSpPr>
              <a:cxnSpLocks noChangeShapeType="1"/>
              <a:stCxn id="17425" idx="5"/>
              <a:endCxn id="17429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6" name="AutoShape 81"/>
            <p:cNvCxnSpPr>
              <a:cxnSpLocks noChangeShapeType="1"/>
              <a:stCxn id="17429" idx="0"/>
              <a:endCxn id="17428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7" name="AutoShape 82"/>
            <p:cNvCxnSpPr>
              <a:cxnSpLocks noChangeShapeType="1"/>
              <a:stCxn id="17428" idx="0"/>
              <a:endCxn id="17419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8" name="AutoShape 83"/>
            <p:cNvCxnSpPr>
              <a:cxnSpLocks noChangeShapeType="1"/>
              <a:stCxn id="17418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9" name="AutoShape 84"/>
            <p:cNvCxnSpPr>
              <a:cxnSpLocks noChangeShapeType="1"/>
              <a:stCxn id="17420" idx="1"/>
              <a:endCxn id="17421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0" name="AutoShape 85"/>
            <p:cNvCxnSpPr>
              <a:cxnSpLocks noChangeShapeType="1"/>
              <a:endCxn id="17427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1" name="AutoShape 86"/>
            <p:cNvCxnSpPr>
              <a:cxnSpLocks noChangeShapeType="1"/>
              <a:stCxn id="17424" idx="2"/>
              <a:endCxn id="17427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2" name="AutoShape 87"/>
            <p:cNvCxnSpPr>
              <a:cxnSpLocks noChangeShapeType="1"/>
              <a:stCxn id="17420" idx="7"/>
              <a:endCxn id="17424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3" name="AutoShape 88"/>
            <p:cNvCxnSpPr>
              <a:cxnSpLocks noChangeShapeType="1"/>
              <a:stCxn id="17420" idx="6"/>
              <a:endCxn id="17425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44" name="AutoShape 89"/>
            <p:cNvCxnSpPr>
              <a:cxnSpLocks noChangeShapeType="1"/>
              <a:stCxn id="17428" idx="1"/>
              <a:endCxn id="17424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5" name="AutoShape 90"/>
            <p:cNvCxnSpPr>
              <a:cxnSpLocks noChangeShapeType="1"/>
              <a:stCxn id="17418" idx="6"/>
              <a:endCxn id="17425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17413" name="Text Box 92"/>
          <p:cNvSpPr txBox="1">
            <a:spLocks noChangeArrowheads="1"/>
          </p:cNvSpPr>
          <p:nvPr/>
        </p:nvSpPr>
        <p:spPr bwMode="auto">
          <a:xfrm>
            <a:off x="4548808" y="4071766"/>
            <a:ext cx="2068512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We construct both on demand – and we construct as little as possible.</a:t>
            </a:r>
          </a:p>
        </p:txBody>
      </p:sp>
      <p:sp>
        <p:nvSpPr>
          <p:cNvPr id="17415" name="Text Box 94"/>
          <p:cNvSpPr txBox="1">
            <a:spLocks noChangeArrowheads="1"/>
          </p:cNvSpPr>
          <p:nvPr/>
        </p:nvSpPr>
        <p:spPr bwMode="auto">
          <a:xfrm>
            <a:off x="4625008" y="1843090"/>
            <a:ext cx="1981200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Each NODE in the search tree is an entire PATH in the state space graph.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923708" y="2024195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Search Tree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662608" y="1919290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State Space Graph</a:t>
            </a:r>
          </a:p>
        </p:txBody>
      </p:sp>
    </p:spTree>
    <p:extLst>
      <p:ext uri="{BB962C8B-B14F-4D97-AF65-F5344CB8AC3E}">
        <p14:creationId xmlns:p14="http://schemas.microsoft.com/office/powerpoint/2010/main" val="13020271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 a </a:t>
            </a:r>
            <a:r>
              <a:rPr lang="en-US" b="1" dirty="0"/>
              <a:t>frontier </a:t>
            </a:r>
            <a:r>
              <a:rPr lang="en-US" dirty="0"/>
              <a:t>that contains the initial state. </a:t>
            </a:r>
          </a:p>
          <a:p>
            <a:r>
              <a:rPr lang="en-US" dirty="0"/>
              <a:t>Repeat: </a:t>
            </a:r>
          </a:p>
          <a:p>
            <a:pPr lvl="1"/>
            <a:r>
              <a:rPr lang="en-US" dirty="0"/>
              <a:t>If the frontier is empty, then no solution. </a:t>
            </a:r>
          </a:p>
          <a:p>
            <a:pPr lvl="1"/>
            <a:r>
              <a:rPr lang="en-US" dirty="0"/>
              <a:t>Remove a node from the frontier. </a:t>
            </a:r>
          </a:p>
          <a:p>
            <a:pPr lvl="1"/>
            <a:r>
              <a:rPr lang="en-US" dirty="0"/>
              <a:t>If node contains goal state, return the solution. </a:t>
            </a:r>
            <a:endParaRPr lang="en-US" b="1" dirty="0"/>
          </a:p>
          <a:p>
            <a:pPr lvl="1"/>
            <a:r>
              <a:rPr lang="en-US" b="1" dirty="0"/>
              <a:t>Expand </a:t>
            </a:r>
            <a:r>
              <a:rPr lang="en-US" dirty="0"/>
              <a:t>node, add resulting nodes to the frontier. </a:t>
            </a:r>
          </a:p>
        </p:txBody>
      </p:sp>
    </p:spTree>
    <p:extLst>
      <p:ext uri="{BB962C8B-B14F-4D97-AF65-F5344CB8AC3E}">
        <p14:creationId xmlns:p14="http://schemas.microsoft.com/office/powerpoint/2010/main" val="36584691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State Space Graphs vs. Search Trees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16002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sz="1600" b="1" dirty="0"/>
              <a:t>S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6576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b="1"/>
              <a:t>G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590800" y="43569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b</a:t>
            </a:r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2590800" y="26805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a</a:t>
            </a:r>
          </a:p>
        </p:txBody>
      </p:sp>
      <p:cxnSp>
        <p:nvCxnSpPr>
          <p:cNvPr id="17" name="AutoShape 17"/>
          <p:cNvCxnSpPr>
            <a:cxnSpLocks noChangeShapeType="1"/>
            <a:stCxn id="5" idx="5"/>
            <a:endCxn id="8" idx="2"/>
          </p:cNvCxnSpPr>
          <p:nvPr/>
        </p:nvCxnSpPr>
        <p:spPr bwMode="auto">
          <a:xfrm>
            <a:off x="1973701" y="3897425"/>
            <a:ext cx="6170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1" name="AutoShape 21"/>
          <p:cNvCxnSpPr>
            <a:cxnSpLocks noChangeShapeType="1"/>
            <a:stCxn id="14" idx="3"/>
            <a:endCxn id="8" idx="1"/>
          </p:cNvCxnSpPr>
          <p:nvPr/>
        </p:nvCxnSpPr>
        <p:spPr bwMode="auto">
          <a:xfrm>
            <a:off x="2654883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3" name="AutoShape 23"/>
          <p:cNvCxnSpPr>
            <a:cxnSpLocks noChangeShapeType="1"/>
            <a:stCxn id="8" idx="7"/>
            <a:endCxn id="14" idx="5"/>
          </p:cNvCxnSpPr>
          <p:nvPr/>
        </p:nvCxnSpPr>
        <p:spPr bwMode="auto">
          <a:xfrm flipV="1">
            <a:off x="2964301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4" name="AutoShape 24"/>
          <p:cNvCxnSpPr>
            <a:cxnSpLocks noChangeShapeType="1"/>
            <a:stCxn id="14" idx="6"/>
            <a:endCxn id="6" idx="1"/>
          </p:cNvCxnSpPr>
          <p:nvPr/>
        </p:nvCxnSpPr>
        <p:spPr bwMode="auto">
          <a:xfrm>
            <a:off x="3028385" y="2902363"/>
            <a:ext cx="6932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6" name="AutoShape 26"/>
          <p:cNvCxnSpPr>
            <a:cxnSpLocks noChangeShapeType="1"/>
            <a:stCxn id="8" idx="6"/>
            <a:endCxn id="6" idx="3"/>
          </p:cNvCxnSpPr>
          <p:nvPr/>
        </p:nvCxnSpPr>
        <p:spPr bwMode="auto">
          <a:xfrm flipV="1">
            <a:off x="3028385" y="3897425"/>
            <a:ext cx="6932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7" name="AutoShape 27"/>
          <p:cNvCxnSpPr>
            <a:cxnSpLocks noChangeShapeType="1"/>
            <a:stCxn id="5" idx="7"/>
            <a:endCxn id="14" idx="2"/>
          </p:cNvCxnSpPr>
          <p:nvPr/>
        </p:nvCxnSpPr>
        <p:spPr bwMode="auto">
          <a:xfrm flipV="1">
            <a:off x="1973701" y="2902363"/>
            <a:ext cx="6170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54" name="TextBox 53"/>
          <p:cNvSpPr txBox="1"/>
          <p:nvPr/>
        </p:nvSpPr>
        <p:spPr>
          <a:xfrm>
            <a:off x="1219200" y="1671939"/>
            <a:ext cx="38862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Consider this 4-state graph: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0" y="6029982"/>
            <a:ext cx="12192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Important: Lots of repeated structure in the search tree!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477000" y="1676400"/>
            <a:ext cx="51054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How big is its search tree (from S)?</a:t>
            </a:r>
          </a:p>
        </p:txBody>
      </p:sp>
      <p:pic>
        <p:nvPicPr>
          <p:cNvPr id="59" name="Picture 5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7848600" y="3124200"/>
            <a:ext cx="1879854" cy="93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7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State Space Graphs vs. Search Trees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16002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sz="1600" b="1" dirty="0"/>
              <a:t>S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6576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b="1"/>
              <a:t>G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590800" y="43569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b</a:t>
            </a:r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2590800" y="26805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a</a:t>
            </a:r>
          </a:p>
        </p:txBody>
      </p:sp>
      <p:cxnSp>
        <p:nvCxnSpPr>
          <p:cNvPr id="17" name="AutoShape 17"/>
          <p:cNvCxnSpPr>
            <a:cxnSpLocks noChangeShapeType="1"/>
            <a:stCxn id="5" idx="5"/>
            <a:endCxn id="8" idx="2"/>
          </p:cNvCxnSpPr>
          <p:nvPr/>
        </p:nvCxnSpPr>
        <p:spPr bwMode="auto">
          <a:xfrm>
            <a:off x="1973701" y="3897425"/>
            <a:ext cx="6170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1" name="AutoShape 21"/>
          <p:cNvCxnSpPr>
            <a:cxnSpLocks noChangeShapeType="1"/>
            <a:stCxn id="14" idx="3"/>
            <a:endCxn id="8" idx="1"/>
          </p:cNvCxnSpPr>
          <p:nvPr/>
        </p:nvCxnSpPr>
        <p:spPr bwMode="auto">
          <a:xfrm>
            <a:off x="2654883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3" name="AutoShape 23"/>
          <p:cNvCxnSpPr>
            <a:cxnSpLocks noChangeShapeType="1"/>
            <a:stCxn id="8" idx="7"/>
            <a:endCxn id="14" idx="5"/>
          </p:cNvCxnSpPr>
          <p:nvPr/>
        </p:nvCxnSpPr>
        <p:spPr bwMode="auto">
          <a:xfrm flipV="1">
            <a:off x="2964301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4" name="AutoShape 24"/>
          <p:cNvCxnSpPr>
            <a:cxnSpLocks noChangeShapeType="1"/>
            <a:stCxn id="14" idx="6"/>
            <a:endCxn id="6" idx="1"/>
          </p:cNvCxnSpPr>
          <p:nvPr/>
        </p:nvCxnSpPr>
        <p:spPr bwMode="auto">
          <a:xfrm>
            <a:off x="3028385" y="2902363"/>
            <a:ext cx="6932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6" name="AutoShape 26"/>
          <p:cNvCxnSpPr>
            <a:cxnSpLocks noChangeShapeType="1"/>
            <a:stCxn id="8" idx="6"/>
            <a:endCxn id="6" idx="3"/>
          </p:cNvCxnSpPr>
          <p:nvPr/>
        </p:nvCxnSpPr>
        <p:spPr bwMode="auto">
          <a:xfrm flipV="1">
            <a:off x="3028385" y="3897425"/>
            <a:ext cx="6932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7" name="AutoShape 27"/>
          <p:cNvCxnSpPr>
            <a:cxnSpLocks noChangeShapeType="1"/>
            <a:stCxn id="5" idx="7"/>
            <a:endCxn id="14" idx="2"/>
          </p:cNvCxnSpPr>
          <p:nvPr/>
        </p:nvCxnSpPr>
        <p:spPr bwMode="auto">
          <a:xfrm flipV="1">
            <a:off x="1973701" y="2902363"/>
            <a:ext cx="6170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54" name="TextBox 53"/>
          <p:cNvSpPr txBox="1"/>
          <p:nvPr/>
        </p:nvSpPr>
        <p:spPr>
          <a:xfrm>
            <a:off x="1219200" y="1671939"/>
            <a:ext cx="38862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Consider this 4-state graph: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0" y="6029982"/>
            <a:ext cx="12192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Important: Lots of repeated structure in the search tree!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477000" y="1676400"/>
            <a:ext cx="51054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How big is its search tree (from S)?</a:t>
            </a:r>
          </a:p>
        </p:txBody>
      </p:sp>
      <p:pic>
        <p:nvPicPr>
          <p:cNvPr id="59" name="Picture 5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7848600" y="3124200"/>
            <a:ext cx="1879854" cy="9342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67400" y="2667000"/>
            <a:ext cx="305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48400" y="3124200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05400" y="3733800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15000" y="3733800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72200" y="3733800"/>
            <a:ext cx="332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86400" y="3124200"/>
            <a:ext cx="332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81800" y="3733800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49508" y="4343400"/>
            <a:ext cx="332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10200" y="4343400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98170" y="4343400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631570" y="4343400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096000" y="30480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563609" y="3550167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490746" y="41910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334000" y="41910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638800" y="35814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5746227" y="3037589"/>
            <a:ext cx="1524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6324600" y="3539756"/>
            <a:ext cx="762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5334000" y="35814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6248400" y="4191000"/>
            <a:ext cx="762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5029200" y="4191000"/>
            <a:ext cx="1524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105400" y="48768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4800600" y="4876800"/>
            <a:ext cx="1524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324600" y="48768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6019800" y="4876800"/>
            <a:ext cx="1524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876800" y="5177135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172200" y="5181600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0858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3" grpId="0"/>
      <p:bldP spid="18" grpId="0"/>
      <p:bldP spid="19" grpId="0"/>
      <p:bldP spid="20" grpId="0"/>
      <p:bldP spid="22" grpId="0"/>
      <p:bldP spid="25" grpId="0"/>
      <p:bldP spid="28" grpId="0"/>
      <p:bldP spid="29" grpId="0"/>
      <p:bldP spid="30" grpId="0"/>
      <p:bldP spid="31" grpId="0"/>
      <p:bldP spid="32" grpId="0"/>
      <p:bldP spid="52" grpId="0"/>
      <p:bldP spid="5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Revised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 with a </a:t>
            </a:r>
            <a:r>
              <a:rPr lang="en-US" b="1" dirty="0"/>
              <a:t>frontier </a:t>
            </a:r>
            <a:r>
              <a:rPr lang="en-US" dirty="0"/>
              <a:t>that contains the initial state. </a:t>
            </a:r>
          </a:p>
          <a:p>
            <a:r>
              <a:rPr lang="en-US" dirty="0"/>
              <a:t>Start with an empty </a:t>
            </a:r>
            <a:r>
              <a:rPr lang="en-US" b="1" dirty="0"/>
              <a:t>explored set</a:t>
            </a:r>
            <a:r>
              <a:rPr lang="en-US" dirty="0"/>
              <a:t>. </a:t>
            </a:r>
          </a:p>
          <a:p>
            <a:r>
              <a:rPr lang="en-US" dirty="0"/>
              <a:t>Repeat: </a:t>
            </a:r>
          </a:p>
          <a:p>
            <a:pPr lvl="1"/>
            <a:r>
              <a:rPr lang="en-US" dirty="0"/>
              <a:t>If the frontier is empty, then no solution. </a:t>
            </a:r>
          </a:p>
          <a:p>
            <a:pPr lvl="1"/>
            <a:r>
              <a:rPr lang="en-US" dirty="0"/>
              <a:t>Remove a node from the frontier. </a:t>
            </a:r>
          </a:p>
          <a:p>
            <a:pPr lvl="1"/>
            <a:r>
              <a:rPr lang="en-US" dirty="0"/>
              <a:t>If node contains goal state, return the solution. </a:t>
            </a:r>
          </a:p>
          <a:p>
            <a:pPr lvl="1"/>
            <a:r>
              <a:rPr lang="en-US" dirty="0"/>
              <a:t>Add the node to the explored set. </a:t>
            </a:r>
            <a:endParaRPr lang="en-US" b="1" dirty="0"/>
          </a:p>
          <a:p>
            <a:pPr lvl="1"/>
            <a:r>
              <a:rPr lang="en-US" b="1" dirty="0"/>
              <a:t>Expand </a:t>
            </a:r>
            <a:r>
              <a:rPr lang="en-US" dirty="0"/>
              <a:t>node, add resulting nodes to the frontier if they aren't already in the frontier or the explored set. </a:t>
            </a:r>
          </a:p>
        </p:txBody>
      </p:sp>
    </p:spTree>
    <p:extLst>
      <p:ext uri="{BB962C8B-B14F-4D97-AF65-F5344CB8AC3E}">
        <p14:creationId xmlns:p14="http://schemas.microsoft.com/office/powerpoint/2010/main" val="14830275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with a Search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Search:</a:t>
            </a:r>
          </a:p>
          <a:p>
            <a:pPr marL="0" indent="0">
              <a:buNone/>
            </a:pPr>
            <a:r>
              <a:rPr lang="en-US" dirty="0"/>
              <a:t>(1) Expand out potential plans (tree nodes)</a:t>
            </a:r>
          </a:p>
          <a:p>
            <a:pPr marL="0" indent="0">
              <a:buNone/>
            </a:pPr>
            <a:r>
              <a:rPr lang="en-US" dirty="0"/>
              <a:t>(2) Maintain fringe (peripheral)  partial plans under consideration.</a:t>
            </a:r>
          </a:p>
          <a:p>
            <a:pPr marL="0" indent="0">
              <a:buNone/>
            </a:pPr>
            <a:r>
              <a:rPr lang="en-US" dirty="0"/>
              <a:t>(3) Try to expand as few tree nodes as possible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56713" y="1412788"/>
            <a:ext cx="4997087" cy="521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760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14 Jan 2004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CS 3243 - Blind Search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CCF1E-B4B0-4E90-AABD-52BEA16EB273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Example: Romania</a:t>
            </a:r>
          </a:p>
        </p:txBody>
      </p:sp>
      <p:pic>
        <p:nvPicPr>
          <p:cNvPr id="7172" name="Picture 4" descr="romania-distance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5000" y="1371600"/>
            <a:ext cx="8382000" cy="50371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22159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Searching with a Search Tree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4227444"/>
            <a:ext cx="10515600" cy="216155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Search: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Expand out potential plans (tree nodes)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Maintain a </a:t>
            </a:r>
            <a:r>
              <a:rPr lang="en-US" dirty="0">
                <a:solidFill>
                  <a:srgbClr val="CC0000"/>
                </a:solidFill>
              </a:rPr>
              <a:t>fringe </a:t>
            </a:r>
            <a:r>
              <a:rPr lang="en-US" dirty="0"/>
              <a:t>of partial plans under consideration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Try to expand as few tree nodes as possible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0388" y="1676403"/>
            <a:ext cx="8072437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0388" y="1690690"/>
            <a:ext cx="8072437" cy="201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28803" y="1690687"/>
            <a:ext cx="8072439" cy="200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834663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Formulation: TSP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altLang="en-US" sz="2400" b="1" dirty="0"/>
              <a:t>Travelling Salesperson Problem (TSP)</a:t>
            </a:r>
            <a:endParaRPr lang="en-US" sz="2400" b="1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Suppose a salesman has five cities to visit and then must return home.</a:t>
            </a:r>
          </a:p>
          <a:p>
            <a:endParaRPr lang="en-US" sz="2400" dirty="0"/>
          </a:p>
          <a:p>
            <a:pPr lvl="1"/>
            <a:r>
              <a:rPr lang="en-US" sz="2000" dirty="0"/>
              <a:t>The goal of the problem is to find the shortest path for salesman to travel, visiting each city, and then returning to the starting city.</a:t>
            </a:r>
          </a:p>
          <a:p>
            <a:endParaRPr lang="en-US" dirty="0"/>
          </a:p>
        </p:txBody>
      </p:sp>
      <p:pic>
        <p:nvPicPr>
          <p:cNvPr id="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76437"/>
            <a:ext cx="5181600" cy="324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5844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Problem-Solving Agent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Problem solving agent </a:t>
            </a:r>
            <a:r>
              <a:rPr lang="en-US" dirty="0"/>
              <a:t>is a </a:t>
            </a:r>
            <a:r>
              <a:rPr lang="en-US" b="1" dirty="0"/>
              <a:t>goal-based agent </a:t>
            </a:r>
            <a:r>
              <a:rPr lang="en-US" dirty="0"/>
              <a:t>that decides what to do by </a:t>
            </a:r>
            <a:r>
              <a:rPr lang="en-US" b="1" dirty="0"/>
              <a:t>systematically</a:t>
            </a:r>
            <a:r>
              <a:rPr lang="en-US" dirty="0"/>
              <a:t> finding sequences of actions that lead to desirable states (goal)</a:t>
            </a:r>
          </a:p>
          <a:p>
            <a:endParaRPr lang="en-US" dirty="0"/>
          </a:p>
          <a:p>
            <a:r>
              <a:rPr lang="en-US" dirty="0"/>
              <a:t>Many problems can be represented as a </a:t>
            </a:r>
            <a:r>
              <a:rPr lang="en-US" b="1" dirty="0"/>
              <a:t>set of states</a:t>
            </a:r>
            <a:r>
              <a:rPr lang="en-US" dirty="0"/>
              <a:t> and a </a:t>
            </a:r>
            <a:r>
              <a:rPr lang="en-US" b="1" dirty="0"/>
              <a:t>set of rules</a:t>
            </a:r>
            <a:r>
              <a:rPr lang="en-US" dirty="0"/>
              <a:t> of how one state is transformed to another.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8782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4724400" y="6572250"/>
            <a:ext cx="5562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31" charset="0"/>
                <a:ea typeface="ＭＳ Ｐゴシック" pitchFamily="31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31" charset="0"/>
                <a:ea typeface="ＭＳ Ｐゴシック" pitchFamily="31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31" charset="0"/>
                <a:ea typeface="ＭＳ Ｐゴシック" pitchFamily="31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31" charset="0"/>
                <a:ea typeface="ＭＳ Ｐゴシック" pitchFamily="31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31" charset="0"/>
                <a:ea typeface="ＭＳ Ｐゴシック" pitchFamily="31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31" charset="0"/>
                <a:ea typeface="ＭＳ Ｐゴシック" pitchFamily="31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31" charset="0"/>
                <a:ea typeface="ＭＳ Ｐゴシック" pitchFamily="31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31" charset="0"/>
                <a:ea typeface="ＭＳ Ｐゴシック" pitchFamily="31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31" charset="0"/>
                <a:ea typeface="ＭＳ Ｐゴシック" pitchFamily="31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1200"/>
              <a:t>Luger: Artificial Intelligence, 6th edition. © Pearson Education Limited, 2009</a:t>
            </a:r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189" y="904875"/>
            <a:ext cx="7667625" cy="504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1905000" y="304801"/>
            <a:ext cx="8458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31" charset="0"/>
                <a:ea typeface="ＭＳ Ｐゴシック" pitchFamily="31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31" charset="0"/>
                <a:ea typeface="ＭＳ Ｐゴシック" pitchFamily="31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31" charset="0"/>
                <a:ea typeface="ＭＳ Ｐゴシック" pitchFamily="31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31" charset="0"/>
                <a:ea typeface="ＭＳ Ｐゴシック" pitchFamily="31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31" charset="0"/>
                <a:ea typeface="ＭＳ Ｐゴシック" pitchFamily="31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31" charset="0"/>
                <a:ea typeface="ＭＳ Ｐゴシック" pitchFamily="31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31" charset="0"/>
                <a:ea typeface="ＭＳ Ｐゴシック" pitchFamily="31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31" charset="0"/>
                <a:ea typeface="ＭＳ Ｐゴシック" pitchFamily="31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31" charset="0"/>
                <a:ea typeface="ＭＳ Ｐゴシック" pitchFamily="31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 sz="2000"/>
          </a:p>
        </p:txBody>
      </p:sp>
      <p:sp>
        <p:nvSpPr>
          <p:cNvPr id="34821" name="Text Box 5"/>
          <p:cNvSpPr txBox="1">
            <a:spLocks noChangeArrowheads="1"/>
          </p:cNvSpPr>
          <p:nvPr/>
        </p:nvSpPr>
        <p:spPr bwMode="auto">
          <a:xfrm>
            <a:off x="1981200" y="304801"/>
            <a:ext cx="8458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31" charset="0"/>
                <a:ea typeface="ＭＳ Ｐゴシック" pitchFamily="31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31" charset="0"/>
                <a:ea typeface="ＭＳ Ｐゴシック" pitchFamily="31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31" charset="0"/>
                <a:ea typeface="ＭＳ Ｐゴシック" pitchFamily="31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31" charset="0"/>
                <a:ea typeface="ＭＳ Ｐゴシック" pitchFamily="31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31" charset="0"/>
                <a:ea typeface="ＭＳ Ｐゴシック" pitchFamily="31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31" charset="0"/>
                <a:ea typeface="ＭＳ Ｐゴシック" pitchFamily="31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31" charset="0"/>
                <a:ea typeface="ＭＳ Ｐゴシック" pitchFamily="31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31" charset="0"/>
                <a:ea typeface="ＭＳ Ｐゴシック" pitchFamily="31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31" charset="0"/>
                <a:ea typeface="ＭＳ Ｐゴシック" pitchFamily="31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2000" dirty="0"/>
              <a:t>Search for the travelling salesperson problem. Each arc is marked with 	the total weight of all paths from the start node (A) to its endpoint.</a:t>
            </a:r>
          </a:p>
        </p:txBody>
      </p:sp>
      <p:sp>
        <p:nvSpPr>
          <p:cNvPr id="34822" name="Slide Number Placeholder 8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31" charset="0"/>
                <a:ea typeface="ＭＳ Ｐゴシック" pitchFamily="31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31" charset="0"/>
                <a:ea typeface="ＭＳ Ｐゴシック" pitchFamily="31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31" charset="0"/>
                <a:ea typeface="ＭＳ Ｐゴシック" pitchFamily="31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31" charset="0"/>
                <a:ea typeface="ＭＳ Ｐゴシック" pitchFamily="31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31" charset="0"/>
                <a:ea typeface="ＭＳ Ｐゴシック" pitchFamily="31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31" charset="0"/>
                <a:ea typeface="ＭＳ Ｐゴシック" pitchFamily="31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31" charset="0"/>
                <a:ea typeface="ＭＳ Ｐゴシック" pitchFamily="31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31" charset="0"/>
                <a:ea typeface="ＭＳ Ｐゴシック" pitchFamily="31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31" charset="0"/>
                <a:ea typeface="ＭＳ Ｐゴシック" pitchFamily="31" charset="-128"/>
              </a:defRPr>
            </a:lvl9pPr>
          </a:lstStyle>
          <a:p>
            <a:pPr eaLnBrk="1" hangingPunct="1"/>
            <a:fld id="{F5EE43C7-D742-4B3A-8C53-68E31E2F3ADF}" type="slidenum">
              <a:rPr lang="en-GB" altLang="en-US" sz="1400"/>
              <a:pPr eaLnBrk="1" hangingPunct="1"/>
              <a:t>50</a:t>
            </a:fld>
            <a:endParaRPr lang="en-GB" altLang="en-US" sz="1400"/>
          </a:p>
        </p:txBody>
      </p:sp>
    </p:spTree>
    <p:extLst>
      <p:ext uri="{BB962C8B-B14F-4D97-AF65-F5344CB8AC3E}">
        <p14:creationId xmlns:p14="http://schemas.microsoft.com/office/powerpoint/2010/main" val="15572362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x-none" dirty="0"/>
              <a:t>Problem Formulation: </a:t>
            </a:r>
            <a:r>
              <a:rPr lang="en-US" altLang="x-none" b="1" dirty="0"/>
              <a:t>8-Puzzle Problem</a:t>
            </a:r>
            <a:endParaRPr lang="en-GB" altLang="x-none" b="1" dirty="0"/>
          </a:p>
        </p:txBody>
      </p:sp>
      <p:sp>
        <p:nvSpPr>
          <p:cNvPr id="3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2130F-2E61-466A-A98B-B84393224CBB}" type="slidenum">
              <a:rPr lang="en-GB" altLang="x-none"/>
              <a:pPr/>
              <a:t>51</a:t>
            </a:fld>
            <a:endParaRPr lang="en-GB" altLang="x-none"/>
          </a:p>
        </p:txBody>
      </p:sp>
      <p:sp>
        <p:nvSpPr>
          <p:cNvPr id="67589" name="Rectangle 5"/>
          <p:cNvSpPr>
            <a:spLocks noChangeArrowheads="1"/>
          </p:cNvSpPr>
          <p:nvPr/>
        </p:nvSpPr>
        <p:spPr bwMode="auto">
          <a:xfrm>
            <a:off x="1524000" y="2590800"/>
            <a:ext cx="9144000" cy="609600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90" name="Text Box 6"/>
          <p:cNvSpPr txBox="1">
            <a:spLocks noChangeArrowheads="1"/>
          </p:cNvSpPr>
          <p:nvPr/>
        </p:nvSpPr>
        <p:spPr bwMode="auto">
          <a:xfrm>
            <a:off x="2133600" y="2667000"/>
            <a:ext cx="1716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x-none" sz="2400" b="1">
                <a:latin typeface="Times New Roman" pitchFamily="18" charset="0"/>
              </a:rPr>
              <a:t>Initial State</a:t>
            </a:r>
            <a:endParaRPr lang="en-US" altLang="x-none" sz="2400">
              <a:latin typeface="Times New Roman" pitchFamily="18" charset="0"/>
            </a:endParaRPr>
          </a:p>
        </p:txBody>
      </p:sp>
      <p:sp>
        <p:nvSpPr>
          <p:cNvPr id="67591" name="Text Box 7"/>
          <p:cNvSpPr txBox="1">
            <a:spLocks noChangeArrowheads="1"/>
          </p:cNvSpPr>
          <p:nvPr/>
        </p:nvSpPr>
        <p:spPr bwMode="auto">
          <a:xfrm>
            <a:off x="5029201" y="2667000"/>
            <a:ext cx="1520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x-none" sz="2400" b="1">
                <a:latin typeface="Times New Roman" pitchFamily="18" charset="0"/>
              </a:rPr>
              <a:t>Operators</a:t>
            </a:r>
            <a:endParaRPr lang="en-US" altLang="x-none" sz="2400">
              <a:latin typeface="Times New Roman" pitchFamily="18" charset="0"/>
            </a:endParaRPr>
          </a:p>
        </p:txBody>
      </p:sp>
      <p:sp>
        <p:nvSpPr>
          <p:cNvPr id="67592" name="Text Box 8"/>
          <p:cNvSpPr txBox="1">
            <a:spLocks noChangeArrowheads="1"/>
          </p:cNvSpPr>
          <p:nvPr/>
        </p:nvSpPr>
        <p:spPr bwMode="auto">
          <a:xfrm>
            <a:off x="8534401" y="2667000"/>
            <a:ext cx="1546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x-none" sz="2400" b="1">
                <a:latin typeface="Times New Roman" pitchFamily="18" charset="0"/>
              </a:rPr>
              <a:t>Goal State</a:t>
            </a:r>
          </a:p>
        </p:txBody>
      </p:sp>
      <p:grpSp>
        <p:nvGrpSpPr>
          <p:cNvPr id="67593" name="Group 9"/>
          <p:cNvGrpSpPr>
            <a:grpSpLocks/>
          </p:cNvGrpSpPr>
          <p:nvPr/>
        </p:nvGrpSpPr>
        <p:grpSpPr bwMode="auto">
          <a:xfrm>
            <a:off x="2197100" y="3962400"/>
            <a:ext cx="1752600" cy="1524000"/>
            <a:chOff x="4312" y="828"/>
            <a:chExt cx="1104" cy="960"/>
          </a:xfrm>
        </p:grpSpPr>
        <p:sp>
          <p:nvSpPr>
            <p:cNvPr id="67594" name="Rectangle 10"/>
            <p:cNvSpPr>
              <a:spLocks noChangeArrowheads="1"/>
            </p:cNvSpPr>
            <p:nvPr/>
          </p:nvSpPr>
          <p:spPr bwMode="auto">
            <a:xfrm>
              <a:off x="4312" y="828"/>
              <a:ext cx="1104" cy="96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595" name="Text Box 11"/>
            <p:cNvSpPr txBox="1">
              <a:spLocks noChangeArrowheads="1"/>
            </p:cNvSpPr>
            <p:nvPr/>
          </p:nvSpPr>
          <p:spPr bwMode="auto">
            <a:xfrm>
              <a:off x="4360" y="876"/>
              <a:ext cx="336" cy="291"/>
            </a:xfrm>
            <a:prstGeom prst="rect">
              <a:avLst/>
            </a:prstGeom>
            <a:solidFill>
              <a:srgbClr val="EAEAEA"/>
            </a:solid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x-none" sz="2400" b="1">
                  <a:latin typeface="Times New Roman" pitchFamily="18" charset="0"/>
                </a:rPr>
                <a:t>2</a:t>
              </a:r>
              <a:endParaRPr lang="en-US" altLang="x-none" sz="2400">
                <a:latin typeface="Times New Roman" pitchFamily="18" charset="0"/>
              </a:endParaRPr>
            </a:p>
          </p:txBody>
        </p:sp>
        <p:sp>
          <p:nvSpPr>
            <p:cNvPr id="67596" name="Text Box 12"/>
            <p:cNvSpPr txBox="1">
              <a:spLocks noChangeArrowheads="1"/>
            </p:cNvSpPr>
            <p:nvPr/>
          </p:nvSpPr>
          <p:spPr bwMode="auto">
            <a:xfrm>
              <a:off x="4696" y="876"/>
              <a:ext cx="336" cy="291"/>
            </a:xfrm>
            <a:prstGeom prst="rect">
              <a:avLst/>
            </a:prstGeom>
            <a:solidFill>
              <a:srgbClr val="EAEAEA"/>
            </a:solid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x-none" sz="2400" b="1">
                  <a:latin typeface="Times New Roman" pitchFamily="18" charset="0"/>
                </a:rPr>
                <a:t>1</a:t>
              </a:r>
              <a:endParaRPr lang="en-US" altLang="x-none" sz="2400">
                <a:latin typeface="Times New Roman" pitchFamily="18" charset="0"/>
              </a:endParaRPr>
            </a:p>
          </p:txBody>
        </p:sp>
        <p:sp>
          <p:nvSpPr>
            <p:cNvPr id="67597" name="Text Box 13"/>
            <p:cNvSpPr txBox="1">
              <a:spLocks noChangeArrowheads="1"/>
            </p:cNvSpPr>
            <p:nvPr/>
          </p:nvSpPr>
          <p:spPr bwMode="auto">
            <a:xfrm>
              <a:off x="5032" y="876"/>
              <a:ext cx="336" cy="291"/>
            </a:xfrm>
            <a:prstGeom prst="rect">
              <a:avLst/>
            </a:prstGeom>
            <a:solidFill>
              <a:srgbClr val="EAEAEA"/>
            </a:solid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x-none" sz="2400" b="1">
                  <a:latin typeface="Times New Roman" pitchFamily="18" charset="0"/>
                </a:rPr>
                <a:t>3</a:t>
              </a:r>
              <a:endParaRPr lang="en-US" altLang="x-none" sz="2400">
                <a:latin typeface="Times New Roman" pitchFamily="18" charset="0"/>
              </a:endParaRPr>
            </a:p>
          </p:txBody>
        </p:sp>
        <p:sp>
          <p:nvSpPr>
            <p:cNvPr id="67598" name="Text Box 14"/>
            <p:cNvSpPr txBox="1">
              <a:spLocks noChangeArrowheads="1"/>
            </p:cNvSpPr>
            <p:nvPr/>
          </p:nvSpPr>
          <p:spPr bwMode="auto">
            <a:xfrm>
              <a:off x="4360" y="1164"/>
              <a:ext cx="336" cy="291"/>
            </a:xfrm>
            <a:prstGeom prst="rect">
              <a:avLst/>
            </a:prstGeom>
            <a:solidFill>
              <a:srgbClr val="EAEAEA"/>
            </a:solid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x-none" sz="2400" b="1">
                  <a:latin typeface="Times New Roman" pitchFamily="18" charset="0"/>
                </a:rPr>
                <a:t>4</a:t>
              </a:r>
              <a:endParaRPr lang="en-US" altLang="x-none" sz="2400">
                <a:latin typeface="Times New Roman" pitchFamily="18" charset="0"/>
              </a:endParaRPr>
            </a:p>
          </p:txBody>
        </p:sp>
        <p:sp>
          <p:nvSpPr>
            <p:cNvPr id="67599" name="Text Box 15"/>
            <p:cNvSpPr txBox="1">
              <a:spLocks noChangeArrowheads="1"/>
            </p:cNvSpPr>
            <p:nvPr/>
          </p:nvSpPr>
          <p:spPr bwMode="auto">
            <a:xfrm>
              <a:off x="4696" y="1164"/>
              <a:ext cx="336" cy="291"/>
            </a:xfrm>
            <a:prstGeom prst="rect">
              <a:avLst/>
            </a:prstGeom>
            <a:solidFill>
              <a:srgbClr val="EAEAEA"/>
            </a:solid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x-none" sz="2400" b="1">
                  <a:latin typeface="Times New Roman" pitchFamily="18" charset="0"/>
                </a:rPr>
                <a:t>7</a:t>
              </a:r>
              <a:endParaRPr lang="en-US" altLang="x-none" sz="2400">
                <a:latin typeface="Times New Roman" pitchFamily="18" charset="0"/>
              </a:endParaRPr>
            </a:p>
          </p:txBody>
        </p:sp>
        <p:sp>
          <p:nvSpPr>
            <p:cNvPr id="67600" name="Text Box 16"/>
            <p:cNvSpPr txBox="1">
              <a:spLocks noChangeArrowheads="1"/>
            </p:cNvSpPr>
            <p:nvPr/>
          </p:nvSpPr>
          <p:spPr bwMode="auto">
            <a:xfrm>
              <a:off x="5032" y="1164"/>
              <a:ext cx="336" cy="291"/>
            </a:xfrm>
            <a:prstGeom prst="rect">
              <a:avLst/>
            </a:prstGeom>
            <a:solidFill>
              <a:srgbClr val="EAEAEA"/>
            </a:solid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x-none" sz="2400" b="1">
                  <a:latin typeface="Times New Roman" pitchFamily="18" charset="0"/>
                </a:rPr>
                <a:t>6</a:t>
              </a:r>
              <a:endParaRPr lang="en-US" altLang="x-none" sz="2400">
                <a:latin typeface="Times New Roman" pitchFamily="18" charset="0"/>
              </a:endParaRPr>
            </a:p>
          </p:txBody>
        </p:sp>
        <p:sp>
          <p:nvSpPr>
            <p:cNvPr id="67601" name="Text Box 17"/>
            <p:cNvSpPr txBox="1">
              <a:spLocks noChangeArrowheads="1"/>
            </p:cNvSpPr>
            <p:nvPr/>
          </p:nvSpPr>
          <p:spPr bwMode="auto">
            <a:xfrm>
              <a:off x="4360" y="1452"/>
              <a:ext cx="336" cy="291"/>
            </a:xfrm>
            <a:prstGeom prst="rect">
              <a:avLst/>
            </a:prstGeom>
            <a:solidFill>
              <a:srgbClr val="EAEAEA"/>
            </a:solid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x-none" sz="2400" b="1">
                  <a:latin typeface="Times New Roman" pitchFamily="18" charset="0"/>
                </a:rPr>
                <a:t>5</a:t>
              </a:r>
              <a:endParaRPr lang="en-US" altLang="x-none" sz="2400">
                <a:latin typeface="Times New Roman" pitchFamily="18" charset="0"/>
              </a:endParaRPr>
            </a:p>
          </p:txBody>
        </p:sp>
        <p:sp>
          <p:nvSpPr>
            <p:cNvPr id="67602" name="Text Box 18"/>
            <p:cNvSpPr txBox="1">
              <a:spLocks noChangeArrowheads="1"/>
            </p:cNvSpPr>
            <p:nvPr/>
          </p:nvSpPr>
          <p:spPr bwMode="auto">
            <a:xfrm>
              <a:off x="4696" y="1452"/>
              <a:ext cx="336" cy="291"/>
            </a:xfrm>
            <a:prstGeom prst="rect">
              <a:avLst/>
            </a:prstGeom>
            <a:solidFill>
              <a:srgbClr val="EAEAEA"/>
            </a:solid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x-none" sz="2400" b="1">
                  <a:latin typeface="Times New Roman" pitchFamily="18" charset="0"/>
                </a:rPr>
                <a:t>8</a:t>
              </a:r>
              <a:endParaRPr lang="en-US" altLang="x-none" sz="2400">
                <a:latin typeface="Times New Roman" pitchFamily="18" charset="0"/>
              </a:endParaRPr>
            </a:p>
          </p:txBody>
        </p:sp>
        <p:sp>
          <p:nvSpPr>
            <p:cNvPr id="67603" name="Text Box 19"/>
            <p:cNvSpPr txBox="1">
              <a:spLocks noChangeArrowheads="1"/>
            </p:cNvSpPr>
            <p:nvPr/>
          </p:nvSpPr>
          <p:spPr bwMode="auto">
            <a:xfrm>
              <a:off x="5032" y="1452"/>
              <a:ext cx="336" cy="29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endParaRPr lang="x-none" altLang="x-none" sz="2400">
                <a:latin typeface="Times New Roman" pitchFamily="18" charset="0"/>
              </a:endParaRPr>
            </a:p>
          </p:txBody>
        </p:sp>
      </p:grpSp>
      <p:sp>
        <p:nvSpPr>
          <p:cNvPr id="67604" name="Text Box 20"/>
          <p:cNvSpPr txBox="1">
            <a:spLocks noChangeArrowheads="1"/>
          </p:cNvSpPr>
          <p:nvPr/>
        </p:nvSpPr>
        <p:spPr bwMode="auto">
          <a:xfrm>
            <a:off x="4495801" y="4114801"/>
            <a:ext cx="319029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x-none" sz="2400" dirty="0">
                <a:latin typeface="Times New Roman" pitchFamily="18" charset="0"/>
              </a:rPr>
              <a:t>Slide blank square left.</a:t>
            </a:r>
          </a:p>
          <a:p>
            <a:pPr eaLnBrk="0" hangingPunct="0"/>
            <a:r>
              <a:rPr lang="en-US" altLang="x-none" sz="2400" dirty="0">
                <a:latin typeface="Times New Roman" pitchFamily="18" charset="0"/>
              </a:rPr>
              <a:t>Slide blank square right.</a:t>
            </a:r>
          </a:p>
          <a:p>
            <a:pPr eaLnBrk="0" hangingPunct="0"/>
            <a:r>
              <a:rPr lang="en-US" altLang="x-none" sz="2400" dirty="0">
                <a:latin typeface="Times New Roman" pitchFamily="18" charset="0"/>
              </a:rPr>
              <a:t>….</a:t>
            </a:r>
          </a:p>
        </p:txBody>
      </p:sp>
      <p:grpSp>
        <p:nvGrpSpPr>
          <p:cNvPr id="67605" name="Group 21"/>
          <p:cNvGrpSpPr>
            <a:grpSpLocks/>
          </p:cNvGrpSpPr>
          <p:nvPr/>
        </p:nvGrpSpPr>
        <p:grpSpPr bwMode="auto">
          <a:xfrm>
            <a:off x="8382000" y="3962400"/>
            <a:ext cx="1752600" cy="1524000"/>
            <a:chOff x="4320" y="528"/>
            <a:chExt cx="1104" cy="960"/>
          </a:xfrm>
        </p:grpSpPr>
        <p:sp>
          <p:nvSpPr>
            <p:cNvPr id="67606" name="Rectangle 22"/>
            <p:cNvSpPr>
              <a:spLocks noChangeArrowheads="1"/>
            </p:cNvSpPr>
            <p:nvPr/>
          </p:nvSpPr>
          <p:spPr bwMode="auto">
            <a:xfrm>
              <a:off x="4320" y="528"/>
              <a:ext cx="1104" cy="96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07" name="Text Box 23"/>
            <p:cNvSpPr txBox="1">
              <a:spLocks noChangeArrowheads="1"/>
            </p:cNvSpPr>
            <p:nvPr/>
          </p:nvSpPr>
          <p:spPr bwMode="auto">
            <a:xfrm>
              <a:off x="4368" y="576"/>
              <a:ext cx="336" cy="291"/>
            </a:xfrm>
            <a:prstGeom prst="rect">
              <a:avLst/>
            </a:prstGeom>
            <a:solidFill>
              <a:srgbClr val="EAEAEA"/>
            </a:solid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x-none" sz="2400" b="1">
                  <a:latin typeface="Times New Roman" pitchFamily="18" charset="0"/>
                </a:rPr>
                <a:t>1</a:t>
              </a:r>
              <a:endParaRPr lang="en-US" altLang="x-none" sz="2400">
                <a:latin typeface="Times New Roman" pitchFamily="18" charset="0"/>
              </a:endParaRPr>
            </a:p>
          </p:txBody>
        </p:sp>
        <p:sp>
          <p:nvSpPr>
            <p:cNvPr id="67608" name="Text Box 24"/>
            <p:cNvSpPr txBox="1">
              <a:spLocks noChangeArrowheads="1"/>
            </p:cNvSpPr>
            <p:nvPr/>
          </p:nvSpPr>
          <p:spPr bwMode="auto">
            <a:xfrm>
              <a:off x="4704" y="576"/>
              <a:ext cx="336" cy="291"/>
            </a:xfrm>
            <a:prstGeom prst="rect">
              <a:avLst/>
            </a:prstGeom>
            <a:solidFill>
              <a:srgbClr val="EAEAEA"/>
            </a:solid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x-none" sz="2400" b="1">
                  <a:latin typeface="Times New Roman" pitchFamily="18" charset="0"/>
                </a:rPr>
                <a:t>2</a:t>
              </a:r>
              <a:endParaRPr lang="en-US" altLang="x-none" sz="2400">
                <a:latin typeface="Times New Roman" pitchFamily="18" charset="0"/>
              </a:endParaRPr>
            </a:p>
          </p:txBody>
        </p:sp>
        <p:sp>
          <p:nvSpPr>
            <p:cNvPr id="67609" name="Text Box 25"/>
            <p:cNvSpPr txBox="1">
              <a:spLocks noChangeArrowheads="1"/>
            </p:cNvSpPr>
            <p:nvPr/>
          </p:nvSpPr>
          <p:spPr bwMode="auto">
            <a:xfrm>
              <a:off x="5040" y="576"/>
              <a:ext cx="336" cy="291"/>
            </a:xfrm>
            <a:prstGeom prst="rect">
              <a:avLst/>
            </a:prstGeom>
            <a:solidFill>
              <a:srgbClr val="EAEAEA"/>
            </a:solid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x-none" sz="2400" b="1">
                  <a:latin typeface="Times New Roman" pitchFamily="18" charset="0"/>
                </a:rPr>
                <a:t>3</a:t>
              </a:r>
              <a:endParaRPr lang="en-US" altLang="x-none" sz="2400">
                <a:latin typeface="Times New Roman" pitchFamily="18" charset="0"/>
              </a:endParaRPr>
            </a:p>
          </p:txBody>
        </p:sp>
        <p:sp>
          <p:nvSpPr>
            <p:cNvPr id="67610" name="Text Box 26"/>
            <p:cNvSpPr txBox="1">
              <a:spLocks noChangeArrowheads="1"/>
            </p:cNvSpPr>
            <p:nvPr/>
          </p:nvSpPr>
          <p:spPr bwMode="auto">
            <a:xfrm>
              <a:off x="4368" y="864"/>
              <a:ext cx="336" cy="291"/>
            </a:xfrm>
            <a:prstGeom prst="rect">
              <a:avLst/>
            </a:prstGeom>
            <a:solidFill>
              <a:srgbClr val="EAEAEA"/>
            </a:solid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x-none" sz="2400" b="1">
                  <a:latin typeface="Times New Roman" pitchFamily="18" charset="0"/>
                </a:rPr>
                <a:t>4</a:t>
              </a:r>
              <a:endParaRPr lang="en-US" altLang="x-none" sz="2400">
                <a:latin typeface="Times New Roman" pitchFamily="18" charset="0"/>
              </a:endParaRPr>
            </a:p>
          </p:txBody>
        </p:sp>
        <p:sp>
          <p:nvSpPr>
            <p:cNvPr id="67611" name="Text Box 27"/>
            <p:cNvSpPr txBox="1">
              <a:spLocks noChangeArrowheads="1"/>
            </p:cNvSpPr>
            <p:nvPr/>
          </p:nvSpPr>
          <p:spPr bwMode="auto">
            <a:xfrm>
              <a:off x="4704" y="864"/>
              <a:ext cx="336" cy="291"/>
            </a:xfrm>
            <a:prstGeom prst="rect">
              <a:avLst/>
            </a:prstGeom>
            <a:solidFill>
              <a:srgbClr val="EAEAEA"/>
            </a:solid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x-none" sz="2400" b="1">
                  <a:latin typeface="Times New Roman" pitchFamily="18" charset="0"/>
                </a:rPr>
                <a:t>5</a:t>
              </a:r>
              <a:endParaRPr lang="en-US" altLang="x-none" sz="2400">
                <a:latin typeface="Times New Roman" pitchFamily="18" charset="0"/>
              </a:endParaRPr>
            </a:p>
          </p:txBody>
        </p:sp>
        <p:sp>
          <p:nvSpPr>
            <p:cNvPr id="67612" name="Text Box 28"/>
            <p:cNvSpPr txBox="1">
              <a:spLocks noChangeArrowheads="1"/>
            </p:cNvSpPr>
            <p:nvPr/>
          </p:nvSpPr>
          <p:spPr bwMode="auto">
            <a:xfrm>
              <a:off x="5040" y="864"/>
              <a:ext cx="336" cy="291"/>
            </a:xfrm>
            <a:prstGeom prst="rect">
              <a:avLst/>
            </a:prstGeom>
            <a:solidFill>
              <a:srgbClr val="EAEAEA"/>
            </a:solid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x-none" sz="2400" b="1">
                  <a:latin typeface="Times New Roman" pitchFamily="18" charset="0"/>
                </a:rPr>
                <a:t>6</a:t>
              </a:r>
              <a:endParaRPr lang="en-US" altLang="x-none" sz="2400">
                <a:latin typeface="Times New Roman" pitchFamily="18" charset="0"/>
              </a:endParaRPr>
            </a:p>
          </p:txBody>
        </p:sp>
        <p:sp>
          <p:nvSpPr>
            <p:cNvPr id="67613" name="Text Box 29"/>
            <p:cNvSpPr txBox="1">
              <a:spLocks noChangeArrowheads="1"/>
            </p:cNvSpPr>
            <p:nvPr/>
          </p:nvSpPr>
          <p:spPr bwMode="auto">
            <a:xfrm>
              <a:off x="4368" y="1152"/>
              <a:ext cx="336" cy="291"/>
            </a:xfrm>
            <a:prstGeom prst="rect">
              <a:avLst/>
            </a:prstGeom>
            <a:solidFill>
              <a:srgbClr val="EAEAEA"/>
            </a:solid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x-none" sz="2400" b="1">
                  <a:latin typeface="Times New Roman" pitchFamily="18" charset="0"/>
                </a:rPr>
                <a:t>7</a:t>
              </a:r>
              <a:endParaRPr lang="en-US" altLang="x-none" sz="2400">
                <a:latin typeface="Times New Roman" pitchFamily="18" charset="0"/>
              </a:endParaRPr>
            </a:p>
          </p:txBody>
        </p:sp>
        <p:sp>
          <p:nvSpPr>
            <p:cNvPr id="67614" name="Text Box 30"/>
            <p:cNvSpPr txBox="1">
              <a:spLocks noChangeArrowheads="1"/>
            </p:cNvSpPr>
            <p:nvPr/>
          </p:nvSpPr>
          <p:spPr bwMode="auto">
            <a:xfrm>
              <a:off x="4704" y="1152"/>
              <a:ext cx="336" cy="291"/>
            </a:xfrm>
            <a:prstGeom prst="rect">
              <a:avLst/>
            </a:prstGeom>
            <a:solidFill>
              <a:srgbClr val="EAEAEA"/>
            </a:solid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x-none" sz="2400" b="1">
                  <a:latin typeface="Times New Roman" pitchFamily="18" charset="0"/>
                </a:rPr>
                <a:t>8</a:t>
              </a:r>
              <a:endParaRPr lang="en-US" altLang="x-none" sz="2400">
                <a:latin typeface="Times New Roman" pitchFamily="18" charset="0"/>
              </a:endParaRPr>
            </a:p>
          </p:txBody>
        </p:sp>
        <p:sp>
          <p:nvSpPr>
            <p:cNvPr id="67615" name="Text Box 31"/>
            <p:cNvSpPr txBox="1">
              <a:spLocks noChangeArrowheads="1"/>
            </p:cNvSpPr>
            <p:nvPr/>
          </p:nvSpPr>
          <p:spPr bwMode="auto">
            <a:xfrm>
              <a:off x="5040" y="1152"/>
              <a:ext cx="336" cy="29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endParaRPr lang="x-none" altLang="x-none" sz="2400"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90472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x-none" dirty="0"/>
              <a:t>Problem Formulation: </a:t>
            </a:r>
            <a:r>
              <a:rPr lang="en-US" altLang="x-none" b="1" dirty="0"/>
              <a:t>8-Puzzle Problem</a:t>
            </a:r>
            <a:endParaRPr lang="en-GB" altLang="x-none" b="1" dirty="0"/>
          </a:p>
        </p:txBody>
      </p:sp>
      <p:sp>
        <p:nvSpPr>
          <p:cNvPr id="66563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x-none" sz="2400" b="1" dirty="0"/>
              <a:t>Representing states: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x-none" sz="1050" dirty="0"/>
          </a:p>
          <a:p>
            <a:pPr>
              <a:lnSpc>
                <a:spcPct val="80000"/>
              </a:lnSpc>
            </a:pPr>
            <a:r>
              <a:rPr lang="en-US" altLang="x-none" sz="2400" b="1" dirty="0"/>
              <a:t>For the 8-puzzle</a:t>
            </a:r>
          </a:p>
          <a:p>
            <a:pPr>
              <a:lnSpc>
                <a:spcPct val="80000"/>
              </a:lnSpc>
            </a:pPr>
            <a:endParaRPr lang="en-US" altLang="x-none" sz="1050" dirty="0"/>
          </a:p>
          <a:p>
            <a:pPr>
              <a:lnSpc>
                <a:spcPct val="80000"/>
              </a:lnSpc>
            </a:pPr>
            <a:r>
              <a:rPr lang="en-US" altLang="x-none" sz="2400" dirty="0"/>
              <a:t> 3 by 3 array</a:t>
            </a:r>
          </a:p>
          <a:p>
            <a:pPr lvl="1">
              <a:lnSpc>
                <a:spcPct val="80000"/>
              </a:lnSpc>
            </a:pPr>
            <a:r>
              <a:rPr lang="en-US" altLang="x-none" dirty="0"/>
              <a:t> 5, 6, 7</a:t>
            </a:r>
          </a:p>
          <a:p>
            <a:pPr lvl="1">
              <a:lnSpc>
                <a:spcPct val="80000"/>
              </a:lnSpc>
            </a:pPr>
            <a:r>
              <a:rPr lang="en-US" altLang="x-none" dirty="0"/>
              <a:t> 8, 4, BLANK</a:t>
            </a:r>
          </a:p>
          <a:p>
            <a:pPr lvl="1">
              <a:lnSpc>
                <a:spcPct val="80000"/>
              </a:lnSpc>
            </a:pPr>
            <a:r>
              <a:rPr lang="en-US" altLang="x-none" dirty="0"/>
              <a:t> 3, 1, 2</a:t>
            </a:r>
          </a:p>
          <a:p>
            <a:pPr lvl="1">
              <a:lnSpc>
                <a:spcPct val="80000"/>
              </a:lnSpc>
            </a:pPr>
            <a:endParaRPr lang="en-US" altLang="x-none" sz="1200" dirty="0"/>
          </a:p>
          <a:p>
            <a:pPr>
              <a:lnSpc>
                <a:spcPct val="80000"/>
              </a:lnSpc>
            </a:pPr>
            <a:r>
              <a:rPr lang="en-US" altLang="x-none" sz="2400" dirty="0"/>
              <a:t> A vector of length nine</a:t>
            </a:r>
          </a:p>
          <a:p>
            <a:pPr lvl="1">
              <a:lnSpc>
                <a:spcPct val="80000"/>
              </a:lnSpc>
            </a:pPr>
            <a:r>
              <a:rPr lang="en-US" altLang="x-none" dirty="0"/>
              <a:t> 5, 6, 7, 8, 4, BLANK, 3, 1, 2</a:t>
            </a:r>
          </a:p>
          <a:p>
            <a:pPr>
              <a:lnSpc>
                <a:spcPct val="80000"/>
              </a:lnSpc>
            </a:pPr>
            <a:endParaRPr lang="en-US" altLang="x-none" sz="1400" dirty="0"/>
          </a:p>
          <a:p>
            <a:pPr>
              <a:lnSpc>
                <a:spcPct val="80000"/>
              </a:lnSpc>
            </a:pPr>
            <a:r>
              <a:rPr lang="en-US" altLang="x-none" sz="2400" dirty="0"/>
              <a:t> A list of facts</a:t>
            </a:r>
          </a:p>
          <a:p>
            <a:pPr lvl="1">
              <a:lnSpc>
                <a:spcPct val="80000"/>
              </a:lnSpc>
            </a:pPr>
            <a:r>
              <a:rPr lang="en-US" altLang="x-none" dirty="0" err="1"/>
              <a:t>Upper_left</a:t>
            </a:r>
            <a:r>
              <a:rPr lang="en-US" altLang="x-none" dirty="0"/>
              <a:t> = 5</a:t>
            </a:r>
          </a:p>
          <a:p>
            <a:pPr lvl="1">
              <a:lnSpc>
                <a:spcPct val="80000"/>
              </a:lnSpc>
            </a:pPr>
            <a:r>
              <a:rPr lang="en-US" altLang="x-none" dirty="0" err="1"/>
              <a:t>Upper_middle</a:t>
            </a:r>
            <a:r>
              <a:rPr lang="en-US" altLang="x-none" dirty="0"/>
              <a:t> = 6 </a:t>
            </a:r>
          </a:p>
          <a:p>
            <a:pPr lvl="1">
              <a:lnSpc>
                <a:spcPct val="80000"/>
              </a:lnSpc>
            </a:pPr>
            <a:r>
              <a:rPr lang="en-US" altLang="x-none" dirty="0" err="1"/>
              <a:t>Upper_right</a:t>
            </a:r>
            <a:r>
              <a:rPr lang="en-US" altLang="x-none" dirty="0"/>
              <a:t> = 7</a:t>
            </a:r>
          </a:p>
          <a:p>
            <a:pPr lvl="1">
              <a:lnSpc>
                <a:spcPct val="80000"/>
              </a:lnSpc>
            </a:pPr>
            <a:r>
              <a:rPr lang="en-US" altLang="x-none" dirty="0" err="1"/>
              <a:t>Middle_left</a:t>
            </a:r>
            <a:r>
              <a:rPr lang="en-US" altLang="x-none" dirty="0"/>
              <a:t> = 8</a:t>
            </a:r>
          </a:p>
          <a:p>
            <a:pPr>
              <a:lnSpc>
                <a:spcPct val="80000"/>
              </a:lnSpc>
            </a:pPr>
            <a:endParaRPr lang="en-GB" altLang="x-none" sz="2400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4AB3C-2394-47BE-B1D1-8189A6628A36}" type="slidenum">
              <a:rPr lang="en-GB" altLang="x-none"/>
              <a:pPr/>
              <a:t>52</a:t>
            </a:fld>
            <a:endParaRPr lang="en-GB" altLang="x-none"/>
          </a:p>
        </p:txBody>
      </p:sp>
      <p:grpSp>
        <p:nvGrpSpPr>
          <p:cNvPr id="17" name="Group 18"/>
          <p:cNvGrpSpPr>
            <a:grpSpLocks/>
          </p:cNvGrpSpPr>
          <p:nvPr/>
        </p:nvGrpSpPr>
        <p:grpSpPr bwMode="auto">
          <a:xfrm>
            <a:off x="7235686" y="2597426"/>
            <a:ext cx="3011557" cy="2796209"/>
            <a:chOff x="4312" y="828"/>
            <a:chExt cx="1104" cy="960"/>
          </a:xfrm>
        </p:grpSpPr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>
              <a:off x="4312" y="828"/>
              <a:ext cx="1104" cy="96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auto">
            <a:xfrm>
              <a:off x="4360" y="876"/>
              <a:ext cx="336" cy="304"/>
            </a:xfrm>
            <a:prstGeom prst="rect">
              <a:avLst/>
            </a:prstGeom>
            <a:solidFill>
              <a:srgbClr val="EAEAEA"/>
            </a:solid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x-none" sz="2400" b="1">
                  <a:latin typeface="Times New Roman" pitchFamily="18" charset="0"/>
                </a:rPr>
                <a:t>5</a:t>
              </a:r>
              <a:endParaRPr lang="en-US" altLang="x-none" sz="2400">
                <a:latin typeface="Times New Roman" pitchFamily="18" charset="0"/>
              </a:endParaRPr>
            </a:p>
          </p:txBody>
        </p:sp>
        <p:sp>
          <p:nvSpPr>
            <p:cNvPr id="20" name="Text Box 21"/>
            <p:cNvSpPr txBox="1">
              <a:spLocks noChangeArrowheads="1"/>
            </p:cNvSpPr>
            <p:nvPr/>
          </p:nvSpPr>
          <p:spPr bwMode="auto">
            <a:xfrm>
              <a:off x="4696" y="876"/>
              <a:ext cx="336" cy="304"/>
            </a:xfrm>
            <a:prstGeom prst="rect">
              <a:avLst/>
            </a:prstGeom>
            <a:solidFill>
              <a:srgbClr val="EAEAEA"/>
            </a:solid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x-none" sz="2400" b="1">
                  <a:latin typeface="Times New Roman" pitchFamily="18" charset="0"/>
                </a:rPr>
                <a:t>6</a:t>
              </a:r>
              <a:endParaRPr lang="en-US" altLang="x-none" sz="2400">
                <a:latin typeface="Times New Roman" pitchFamily="18" charset="0"/>
              </a:endParaRPr>
            </a:p>
          </p:txBody>
        </p:sp>
        <p:sp>
          <p:nvSpPr>
            <p:cNvPr id="21" name="Text Box 22"/>
            <p:cNvSpPr txBox="1">
              <a:spLocks noChangeArrowheads="1"/>
            </p:cNvSpPr>
            <p:nvPr/>
          </p:nvSpPr>
          <p:spPr bwMode="auto">
            <a:xfrm>
              <a:off x="5032" y="876"/>
              <a:ext cx="336" cy="304"/>
            </a:xfrm>
            <a:prstGeom prst="rect">
              <a:avLst/>
            </a:prstGeom>
            <a:solidFill>
              <a:srgbClr val="EAEAEA"/>
            </a:solid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x-none" sz="2400" b="1">
                  <a:latin typeface="Times New Roman" pitchFamily="18" charset="0"/>
                </a:rPr>
                <a:t>7</a:t>
              </a:r>
              <a:endParaRPr lang="en-US" altLang="x-none" sz="2400">
                <a:latin typeface="Times New Roman" pitchFamily="18" charset="0"/>
              </a:endParaRPr>
            </a:p>
          </p:txBody>
        </p:sp>
        <p:sp>
          <p:nvSpPr>
            <p:cNvPr id="22" name="Text Box 23"/>
            <p:cNvSpPr txBox="1">
              <a:spLocks noChangeArrowheads="1"/>
            </p:cNvSpPr>
            <p:nvPr/>
          </p:nvSpPr>
          <p:spPr bwMode="auto">
            <a:xfrm>
              <a:off x="4360" y="1164"/>
              <a:ext cx="336" cy="304"/>
            </a:xfrm>
            <a:prstGeom prst="rect">
              <a:avLst/>
            </a:prstGeom>
            <a:solidFill>
              <a:srgbClr val="EAEAEA"/>
            </a:solid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x-none" sz="2400" b="1">
                  <a:latin typeface="Times New Roman" pitchFamily="18" charset="0"/>
                </a:rPr>
                <a:t>8</a:t>
              </a:r>
              <a:endParaRPr lang="en-US" altLang="x-none" sz="2400">
                <a:latin typeface="Times New Roman" pitchFamily="18" charset="0"/>
              </a:endParaRPr>
            </a:p>
          </p:txBody>
        </p:sp>
        <p:sp>
          <p:nvSpPr>
            <p:cNvPr id="23" name="Text Box 24"/>
            <p:cNvSpPr txBox="1">
              <a:spLocks noChangeArrowheads="1"/>
            </p:cNvSpPr>
            <p:nvPr/>
          </p:nvSpPr>
          <p:spPr bwMode="auto">
            <a:xfrm>
              <a:off x="4696" y="1164"/>
              <a:ext cx="336" cy="304"/>
            </a:xfrm>
            <a:prstGeom prst="rect">
              <a:avLst/>
            </a:prstGeom>
            <a:solidFill>
              <a:srgbClr val="EAEAEA"/>
            </a:solid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x-none" sz="2400" b="1">
                  <a:latin typeface="Times New Roman" pitchFamily="18" charset="0"/>
                </a:rPr>
                <a:t>4</a:t>
              </a:r>
              <a:endParaRPr lang="en-US" altLang="x-none" sz="2400">
                <a:latin typeface="Times New Roman" pitchFamily="18" charset="0"/>
              </a:endParaRPr>
            </a:p>
          </p:txBody>
        </p:sp>
        <p:sp>
          <p:nvSpPr>
            <p:cNvPr id="24" name="Text Box 25"/>
            <p:cNvSpPr txBox="1">
              <a:spLocks noChangeArrowheads="1"/>
            </p:cNvSpPr>
            <p:nvPr/>
          </p:nvSpPr>
          <p:spPr bwMode="auto">
            <a:xfrm>
              <a:off x="5032" y="1164"/>
              <a:ext cx="336" cy="30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endParaRPr lang="en-US" altLang="x-none" sz="2400">
                <a:latin typeface="Times New Roman" pitchFamily="18" charset="0"/>
              </a:endParaRPr>
            </a:p>
          </p:txBody>
        </p:sp>
        <p:sp>
          <p:nvSpPr>
            <p:cNvPr id="25" name="Text Box 26"/>
            <p:cNvSpPr txBox="1">
              <a:spLocks noChangeArrowheads="1"/>
            </p:cNvSpPr>
            <p:nvPr/>
          </p:nvSpPr>
          <p:spPr bwMode="auto">
            <a:xfrm>
              <a:off x="4360" y="1452"/>
              <a:ext cx="336" cy="304"/>
            </a:xfrm>
            <a:prstGeom prst="rect">
              <a:avLst/>
            </a:prstGeom>
            <a:solidFill>
              <a:srgbClr val="EAEAEA"/>
            </a:solid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x-none" sz="2400" b="1">
                  <a:latin typeface="Times New Roman" pitchFamily="18" charset="0"/>
                </a:rPr>
                <a:t>3</a:t>
              </a:r>
              <a:endParaRPr lang="en-US" altLang="x-none" sz="2400">
                <a:latin typeface="Times New Roman" pitchFamily="18" charset="0"/>
              </a:endParaRPr>
            </a:p>
          </p:txBody>
        </p:sp>
        <p:sp>
          <p:nvSpPr>
            <p:cNvPr id="26" name="Text Box 27"/>
            <p:cNvSpPr txBox="1">
              <a:spLocks noChangeArrowheads="1"/>
            </p:cNvSpPr>
            <p:nvPr/>
          </p:nvSpPr>
          <p:spPr bwMode="auto">
            <a:xfrm>
              <a:off x="4696" y="1452"/>
              <a:ext cx="336" cy="304"/>
            </a:xfrm>
            <a:prstGeom prst="rect">
              <a:avLst/>
            </a:prstGeom>
            <a:solidFill>
              <a:srgbClr val="EAEAEA"/>
            </a:solid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x-none" sz="2400" b="1">
                  <a:latin typeface="Times New Roman" pitchFamily="18" charset="0"/>
                </a:rPr>
                <a:t>1</a:t>
              </a:r>
              <a:endParaRPr lang="en-US" altLang="x-none" sz="2400">
                <a:latin typeface="Times New Roman" pitchFamily="18" charset="0"/>
              </a:endParaRPr>
            </a:p>
          </p:txBody>
        </p:sp>
        <p:sp>
          <p:nvSpPr>
            <p:cNvPr id="27" name="Text Box 28"/>
            <p:cNvSpPr txBox="1">
              <a:spLocks noChangeArrowheads="1"/>
            </p:cNvSpPr>
            <p:nvPr/>
          </p:nvSpPr>
          <p:spPr bwMode="auto">
            <a:xfrm>
              <a:off x="5032" y="1452"/>
              <a:ext cx="336" cy="304"/>
            </a:xfrm>
            <a:prstGeom prst="rect">
              <a:avLst/>
            </a:prstGeom>
            <a:solidFill>
              <a:srgbClr val="C0C0C0"/>
            </a:solid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x-none" sz="2400">
                  <a:latin typeface="Times New Roman" pitchFamily="18" charset="0"/>
                </a:rPr>
                <a:t>2</a:t>
              </a:r>
              <a:endParaRPr lang="en-GB" altLang="x-none" sz="2400"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9166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Problem Formulation: </a:t>
            </a:r>
            <a:r>
              <a:rPr lang="en-US" altLang="x-none" b="1" dirty="0"/>
              <a:t>8-Puzzle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Specifying operators</a:t>
            </a:r>
          </a:p>
          <a:p>
            <a:pPr lvl="1"/>
            <a:r>
              <a:rPr lang="en-US" dirty="0"/>
              <a:t>There are often many ways to specify the operators, some will be much easier to implement... </a:t>
            </a:r>
          </a:p>
          <a:p>
            <a:endParaRPr lang="en-US" dirty="0"/>
          </a:p>
        </p:txBody>
      </p:sp>
      <p:sp>
        <p:nvSpPr>
          <p:cNvPr id="5" name="Text Box 15"/>
          <p:cNvSpPr txBox="1">
            <a:spLocks noChangeArrowheads="1"/>
          </p:cNvSpPr>
          <p:nvPr/>
        </p:nvSpPr>
        <p:spPr bwMode="auto">
          <a:xfrm>
            <a:off x="1967948" y="3226237"/>
            <a:ext cx="2095500" cy="363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buFontTx/>
              <a:buChar char="•"/>
            </a:pPr>
            <a:r>
              <a:rPr lang="en-US" altLang="x-none" sz="1600" b="1" dirty="0">
                <a:latin typeface="Courier New" pitchFamily="49" charset="0"/>
              </a:rPr>
              <a:t> Move 1 left</a:t>
            </a:r>
          </a:p>
          <a:p>
            <a:pPr eaLnBrk="0" hangingPunct="0">
              <a:buFontTx/>
              <a:buChar char="•"/>
            </a:pPr>
            <a:r>
              <a:rPr lang="en-US" altLang="x-none" sz="1600" b="1" dirty="0">
                <a:latin typeface="Courier New" pitchFamily="49" charset="0"/>
              </a:rPr>
              <a:t> Move 1 right</a:t>
            </a:r>
          </a:p>
          <a:p>
            <a:pPr eaLnBrk="0" hangingPunct="0">
              <a:buFontTx/>
              <a:buChar char="•"/>
            </a:pPr>
            <a:r>
              <a:rPr lang="en-US" altLang="x-none" sz="1600" b="1" dirty="0">
                <a:latin typeface="Courier New" pitchFamily="49" charset="0"/>
              </a:rPr>
              <a:t> Move 1 up</a:t>
            </a:r>
          </a:p>
          <a:p>
            <a:pPr eaLnBrk="0" hangingPunct="0">
              <a:buFontTx/>
              <a:buChar char="•"/>
            </a:pPr>
            <a:r>
              <a:rPr lang="en-US" altLang="x-none" sz="1600" b="1" dirty="0">
                <a:latin typeface="Courier New" pitchFamily="49" charset="0"/>
              </a:rPr>
              <a:t> Move 1 down</a:t>
            </a:r>
          </a:p>
          <a:p>
            <a:pPr eaLnBrk="0" hangingPunct="0">
              <a:buFontTx/>
              <a:buChar char="•"/>
            </a:pPr>
            <a:r>
              <a:rPr lang="en-US" altLang="x-none" sz="1600" b="1" dirty="0">
                <a:latin typeface="Courier New" pitchFamily="49" charset="0"/>
              </a:rPr>
              <a:t> Move 2 left</a:t>
            </a:r>
          </a:p>
          <a:p>
            <a:pPr eaLnBrk="0" hangingPunct="0">
              <a:buFontTx/>
              <a:buChar char="•"/>
            </a:pPr>
            <a:r>
              <a:rPr lang="en-US" altLang="x-none" sz="1600" b="1" dirty="0">
                <a:latin typeface="Courier New" pitchFamily="49" charset="0"/>
              </a:rPr>
              <a:t> Move 2 right</a:t>
            </a:r>
          </a:p>
          <a:p>
            <a:pPr eaLnBrk="0" hangingPunct="0">
              <a:buFontTx/>
              <a:buChar char="•"/>
            </a:pPr>
            <a:r>
              <a:rPr lang="en-US" altLang="x-none" sz="1600" b="1" dirty="0">
                <a:latin typeface="Courier New" pitchFamily="49" charset="0"/>
              </a:rPr>
              <a:t> Move 2 up</a:t>
            </a:r>
          </a:p>
          <a:p>
            <a:pPr eaLnBrk="0" hangingPunct="0">
              <a:buFontTx/>
              <a:buChar char="•"/>
            </a:pPr>
            <a:r>
              <a:rPr lang="en-US" altLang="x-none" sz="1600" b="1" dirty="0">
                <a:latin typeface="Courier New" pitchFamily="49" charset="0"/>
              </a:rPr>
              <a:t> Move 2 down</a:t>
            </a:r>
          </a:p>
          <a:p>
            <a:pPr eaLnBrk="0" hangingPunct="0">
              <a:buFontTx/>
              <a:buChar char="•"/>
            </a:pPr>
            <a:r>
              <a:rPr lang="en-US" altLang="x-none" sz="1600" b="1" dirty="0">
                <a:latin typeface="Courier New" pitchFamily="49" charset="0"/>
              </a:rPr>
              <a:t> Move 3 left</a:t>
            </a:r>
          </a:p>
          <a:p>
            <a:pPr eaLnBrk="0" hangingPunct="0">
              <a:buFontTx/>
              <a:buChar char="•"/>
            </a:pPr>
            <a:r>
              <a:rPr lang="en-US" altLang="x-none" sz="1600" b="1" dirty="0">
                <a:latin typeface="Courier New" pitchFamily="49" charset="0"/>
              </a:rPr>
              <a:t> Move 3 right</a:t>
            </a:r>
          </a:p>
          <a:p>
            <a:pPr eaLnBrk="0" hangingPunct="0">
              <a:buFontTx/>
              <a:buChar char="•"/>
            </a:pPr>
            <a:r>
              <a:rPr lang="en-US" altLang="x-none" sz="1600" b="1" dirty="0">
                <a:latin typeface="Courier New" pitchFamily="49" charset="0"/>
              </a:rPr>
              <a:t> Move 3 up</a:t>
            </a:r>
          </a:p>
          <a:p>
            <a:pPr eaLnBrk="0" hangingPunct="0">
              <a:buFontTx/>
              <a:buChar char="•"/>
            </a:pPr>
            <a:r>
              <a:rPr lang="en-US" altLang="x-none" sz="1600" b="1" dirty="0">
                <a:latin typeface="Courier New" pitchFamily="49" charset="0"/>
              </a:rPr>
              <a:t> Move 3 down</a:t>
            </a:r>
          </a:p>
          <a:p>
            <a:pPr eaLnBrk="0" hangingPunct="0">
              <a:buFontTx/>
              <a:buChar char="•"/>
            </a:pPr>
            <a:r>
              <a:rPr lang="en-US" altLang="x-none" sz="1600" b="1" dirty="0">
                <a:latin typeface="Courier New" pitchFamily="49" charset="0"/>
              </a:rPr>
              <a:t> Move 4 left</a:t>
            </a:r>
          </a:p>
          <a:p>
            <a:pPr eaLnBrk="0" hangingPunct="0">
              <a:buFontTx/>
              <a:buChar char="•"/>
            </a:pPr>
            <a:r>
              <a:rPr lang="en-US" altLang="x-none" sz="1600" b="1" dirty="0">
                <a:latin typeface="Courier New" pitchFamily="49" charset="0"/>
              </a:rPr>
              <a:t> …</a:t>
            </a:r>
            <a:endParaRPr lang="en-US" altLang="x-none" sz="1600" dirty="0">
              <a:latin typeface="Times New Roman" pitchFamily="18" charset="0"/>
            </a:endParaRPr>
          </a:p>
        </p:txBody>
      </p:sp>
      <p:sp>
        <p:nvSpPr>
          <p:cNvPr id="6" name="Text Box 16"/>
          <p:cNvSpPr txBox="1">
            <a:spLocks noChangeArrowheads="1"/>
          </p:cNvSpPr>
          <p:nvPr/>
        </p:nvSpPr>
        <p:spPr bwMode="auto">
          <a:xfrm>
            <a:off x="4648200" y="3886201"/>
            <a:ext cx="2406428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buFontTx/>
              <a:buChar char="•"/>
            </a:pPr>
            <a:r>
              <a:rPr lang="en-US" altLang="x-none" sz="1600" b="1" dirty="0">
                <a:latin typeface="Courier New" pitchFamily="49" charset="0"/>
              </a:rPr>
              <a:t> Move Blank left</a:t>
            </a:r>
          </a:p>
          <a:p>
            <a:pPr eaLnBrk="0" hangingPunct="0">
              <a:buFontTx/>
              <a:buChar char="•"/>
            </a:pPr>
            <a:r>
              <a:rPr lang="en-US" altLang="x-none" sz="1600" b="1" dirty="0">
                <a:latin typeface="Courier New" pitchFamily="49" charset="0"/>
              </a:rPr>
              <a:t> Move Blank right</a:t>
            </a:r>
          </a:p>
          <a:p>
            <a:pPr eaLnBrk="0" hangingPunct="0">
              <a:buFontTx/>
              <a:buChar char="•"/>
            </a:pPr>
            <a:r>
              <a:rPr lang="en-US" altLang="x-none" sz="1600" b="1" dirty="0">
                <a:latin typeface="Courier New" pitchFamily="49" charset="0"/>
              </a:rPr>
              <a:t> Move Blank up</a:t>
            </a:r>
          </a:p>
          <a:p>
            <a:pPr eaLnBrk="0" hangingPunct="0">
              <a:buFontTx/>
              <a:buChar char="•"/>
            </a:pPr>
            <a:r>
              <a:rPr lang="en-US" altLang="x-none" sz="1600" b="1" dirty="0">
                <a:latin typeface="Courier New" pitchFamily="49" charset="0"/>
              </a:rPr>
              <a:t> Move Blank down</a:t>
            </a:r>
            <a:endParaRPr lang="en-US" altLang="x-none" sz="1600" dirty="0">
              <a:latin typeface="Times New Roman" pitchFamily="18" charset="0"/>
            </a:endParaRPr>
          </a:p>
        </p:txBody>
      </p:sp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7808844" y="3495261"/>
            <a:ext cx="2453640" cy="2133600"/>
            <a:chOff x="4312" y="828"/>
            <a:chExt cx="1104" cy="960"/>
          </a:xfrm>
        </p:grpSpPr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4312" y="828"/>
              <a:ext cx="1104" cy="96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4360" y="876"/>
              <a:ext cx="336" cy="304"/>
            </a:xfrm>
            <a:prstGeom prst="rect">
              <a:avLst/>
            </a:prstGeom>
            <a:solidFill>
              <a:srgbClr val="EAEAEA"/>
            </a:solid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x-none" sz="2400" b="1">
                  <a:latin typeface="Times New Roman" pitchFamily="18" charset="0"/>
                </a:rPr>
                <a:t>5</a:t>
              </a:r>
              <a:endParaRPr lang="en-US" altLang="x-none" sz="2400">
                <a:latin typeface="Times New Roman" pitchFamily="18" charset="0"/>
              </a:endParaRPr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4696" y="876"/>
              <a:ext cx="336" cy="304"/>
            </a:xfrm>
            <a:prstGeom prst="rect">
              <a:avLst/>
            </a:prstGeom>
            <a:solidFill>
              <a:srgbClr val="EAEAEA"/>
            </a:solid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x-none" sz="2400" b="1">
                  <a:latin typeface="Times New Roman" pitchFamily="18" charset="0"/>
                </a:rPr>
                <a:t>6</a:t>
              </a:r>
              <a:endParaRPr lang="en-US" altLang="x-none" sz="2400">
                <a:latin typeface="Times New Roman" pitchFamily="18" charset="0"/>
              </a:endParaRPr>
            </a:p>
          </p:txBody>
        </p:sp>
        <p:sp>
          <p:nvSpPr>
            <p:cNvPr id="11" name="Text Box 8"/>
            <p:cNvSpPr txBox="1">
              <a:spLocks noChangeArrowheads="1"/>
            </p:cNvSpPr>
            <p:nvPr/>
          </p:nvSpPr>
          <p:spPr bwMode="auto">
            <a:xfrm>
              <a:off x="5032" y="876"/>
              <a:ext cx="336" cy="304"/>
            </a:xfrm>
            <a:prstGeom prst="rect">
              <a:avLst/>
            </a:prstGeom>
            <a:solidFill>
              <a:srgbClr val="EAEAEA"/>
            </a:solid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x-none" sz="2400" b="1">
                  <a:latin typeface="Times New Roman" pitchFamily="18" charset="0"/>
                </a:rPr>
                <a:t>7</a:t>
              </a:r>
              <a:endParaRPr lang="en-US" altLang="x-none" sz="2400">
                <a:latin typeface="Times New Roman" pitchFamily="18" charset="0"/>
              </a:endParaRPr>
            </a:p>
          </p:txBody>
        </p:sp>
        <p:sp>
          <p:nvSpPr>
            <p:cNvPr id="12" name="Text Box 9"/>
            <p:cNvSpPr txBox="1">
              <a:spLocks noChangeArrowheads="1"/>
            </p:cNvSpPr>
            <p:nvPr/>
          </p:nvSpPr>
          <p:spPr bwMode="auto">
            <a:xfrm>
              <a:off x="4360" y="1164"/>
              <a:ext cx="336" cy="304"/>
            </a:xfrm>
            <a:prstGeom prst="rect">
              <a:avLst/>
            </a:prstGeom>
            <a:solidFill>
              <a:srgbClr val="EAEAEA"/>
            </a:solid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x-none" sz="2400" b="1">
                  <a:latin typeface="Times New Roman" pitchFamily="18" charset="0"/>
                </a:rPr>
                <a:t>8</a:t>
              </a:r>
              <a:endParaRPr lang="en-US" altLang="x-none" sz="2400">
                <a:latin typeface="Times New Roman" pitchFamily="18" charset="0"/>
              </a:endParaRPr>
            </a:p>
          </p:txBody>
        </p:sp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>
              <a:off x="4696" y="1164"/>
              <a:ext cx="336" cy="304"/>
            </a:xfrm>
            <a:prstGeom prst="rect">
              <a:avLst/>
            </a:prstGeom>
            <a:solidFill>
              <a:srgbClr val="EAEAEA"/>
            </a:solid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x-none" sz="2400" b="1">
                  <a:latin typeface="Times New Roman" pitchFamily="18" charset="0"/>
                </a:rPr>
                <a:t>4</a:t>
              </a:r>
              <a:endParaRPr lang="en-US" altLang="x-none" sz="2400">
                <a:latin typeface="Times New Roman" pitchFamily="18" charset="0"/>
              </a:endParaRPr>
            </a:p>
          </p:txBody>
        </p:sp>
        <p:sp>
          <p:nvSpPr>
            <p:cNvPr id="14" name="Text Box 11"/>
            <p:cNvSpPr txBox="1">
              <a:spLocks noChangeArrowheads="1"/>
            </p:cNvSpPr>
            <p:nvPr/>
          </p:nvSpPr>
          <p:spPr bwMode="auto">
            <a:xfrm>
              <a:off x="5032" y="1164"/>
              <a:ext cx="336" cy="30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endParaRPr lang="en-US" altLang="x-none" sz="2400">
                <a:latin typeface="Times New Roman" pitchFamily="18" charset="0"/>
              </a:endParaRPr>
            </a:p>
          </p:txBody>
        </p:sp>
        <p:sp>
          <p:nvSpPr>
            <p:cNvPr id="15" name="Text Box 12"/>
            <p:cNvSpPr txBox="1">
              <a:spLocks noChangeArrowheads="1"/>
            </p:cNvSpPr>
            <p:nvPr/>
          </p:nvSpPr>
          <p:spPr bwMode="auto">
            <a:xfrm>
              <a:off x="4360" y="1452"/>
              <a:ext cx="336" cy="304"/>
            </a:xfrm>
            <a:prstGeom prst="rect">
              <a:avLst/>
            </a:prstGeom>
            <a:solidFill>
              <a:srgbClr val="EAEAEA"/>
            </a:solid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x-none" sz="2400" b="1">
                  <a:latin typeface="Times New Roman" pitchFamily="18" charset="0"/>
                </a:rPr>
                <a:t>3</a:t>
              </a:r>
              <a:endParaRPr lang="en-US" altLang="x-none" sz="2400">
                <a:latin typeface="Times New Roman" pitchFamily="18" charset="0"/>
              </a:endParaRPr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auto">
            <a:xfrm>
              <a:off x="4696" y="1452"/>
              <a:ext cx="336" cy="304"/>
            </a:xfrm>
            <a:prstGeom prst="rect">
              <a:avLst/>
            </a:prstGeom>
            <a:solidFill>
              <a:srgbClr val="EAEAEA"/>
            </a:solid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x-none" sz="2400" b="1">
                  <a:latin typeface="Times New Roman" pitchFamily="18" charset="0"/>
                </a:rPr>
                <a:t>1</a:t>
              </a:r>
              <a:endParaRPr lang="en-US" altLang="x-none" sz="2400">
                <a:latin typeface="Times New Roman" pitchFamily="18" charset="0"/>
              </a:endParaRPr>
            </a:p>
          </p:txBody>
        </p:sp>
        <p:sp>
          <p:nvSpPr>
            <p:cNvPr id="17" name="Text Box 14"/>
            <p:cNvSpPr txBox="1">
              <a:spLocks noChangeArrowheads="1"/>
            </p:cNvSpPr>
            <p:nvPr/>
          </p:nvSpPr>
          <p:spPr bwMode="auto">
            <a:xfrm>
              <a:off x="5032" y="1452"/>
              <a:ext cx="336" cy="304"/>
            </a:xfrm>
            <a:prstGeom prst="rect">
              <a:avLst/>
            </a:prstGeom>
            <a:solidFill>
              <a:srgbClr val="C0C0C0"/>
            </a:solid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x-none" sz="2400">
                  <a:latin typeface="Times New Roman" pitchFamily="18" charset="0"/>
                </a:rPr>
                <a:t>2</a:t>
              </a:r>
              <a:endParaRPr lang="en-GB" altLang="x-none" sz="2400"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10638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Problem Formulation: </a:t>
            </a:r>
            <a:r>
              <a:rPr lang="en-US" altLang="x-none" b="1" dirty="0"/>
              <a:t>8-Puzzle Problem</a:t>
            </a:r>
            <a:endParaRPr lang="en-US" altLang="en-US" dirty="0"/>
          </a:p>
        </p:txBody>
      </p:sp>
      <p:sp>
        <p:nvSpPr>
          <p:cNvPr id="17413" name="Rectangle 5"/>
          <p:cNvSpPr>
            <a:spLocks noGrp="1" noChangeArrowheads="1"/>
          </p:cNvSpPr>
          <p:nvPr>
            <p:ph idx="1"/>
          </p:nvPr>
        </p:nvSpPr>
        <p:spPr>
          <a:xfrm>
            <a:off x="838200" y="4009265"/>
            <a:ext cx="10515600" cy="2347085"/>
          </a:xfrm>
          <a:noFill/>
          <a:ln/>
        </p:spPr>
        <p:txBody>
          <a:bodyPr>
            <a:normAutofit/>
          </a:bodyPr>
          <a:lstStyle/>
          <a:p>
            <a:pPr marL="0" indent="0">
              <a:lnSpc>
                <a:spcPct val="80000"/>
              </a:lnSpc>
              <a:buNone/>
            </a:pPr>
            <a:endParaRPr lang="en-US" altLang="en-US" dirty="0">
              <a:solidFill>
                <a:srgbClr val="CC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en-US" u="sng" dirty="0">
                <a:solidFill>
                  <a:srgbClr val="CC0099"/>
                </a:solidFill>
              </a:rPr>
              <a:t>states</a:t>
            </a:r>
            <a:r>
              <a:rPr lang="en-US" altLang="en-US" dirty="0">
                <a:solidFill>
                  <a:srgbClr val="CC0099"/>
                </a:solidFill>
              </a:rPr>
              <a:t> </a:t>
            </a:r>
            <a:r>
              <a:rPr lang="en-US" altLang="en-US" dirty="0"/>
              <a:t>locations of tiles </a:t>
            </a:r>
            <a:endParaRPr lang="en-US" altLang="en-US" u="sng" dirty="0">
              <a:solidFill>
                <a:srgbClr val="CC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en-US" u="sng" dirty="0">
                <a:solidFill>
                  <a:srgbClr val="CC0099"/>
                </a:solidFill>
              </a:rPr>
              <a:t>actions</a:t>
            </a:r>
            <a:r>
              <a:rPr lang="en-US" altLang="en-US" dirty="0">
                <a:solidFill>
                  <a:srgbClr val="CC0099"/>
                </a:solidFill>
              </a:rPr>
              <a:t> </a:t>
            </a:r>
            <a:r>
              <a:rPr lang="en-US" altLang="en-US" dirty="0"/>
              <a:t>move blank left, right, up, down </a:t>
            </a:r>
            <a:endParaRPr lang="en-US" altLang="en-US" u="sng" dirty="0">
              <a:solidFill>
                <a:srgbClr val="CC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en-US" u="sng" dirty="0">
                <a:solidFill>
                  <a:srgbClr val="CC0099"/>
                </a:solidFill>
              </a:rPr>
              <a:t>goal test</a:t>
            </a:r>
            <a:r>
              <a:rPr lang="en-US" altLang="en-US" dirty="0">
                <a:solidFill>
                  <a:srgbClr val="CC0099"/>
                </a:solidFill>
              </a:rPr>
              <a:t> </a:t>
            </a:r>
            <a:r>
              <a:rPr lang="en-US" altLang="en-US" dirty="0"/>
              <a:t> goal state (given)</a:t>
            </a:r>
            <a:endParaRPr lang="en-US" altLang="en-US" u="sng" dirty="0">
              <a:solidFill>
                <a:srgbClr val="CC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en-US" u="sng" dirty="0">
                <a:solidFill>
                  <a:srgbClr val="CC0099"/>
                </a:solidFill>
              </a:rPr>
              <a:t>path cost </a:t>
            </a:r>
            <a:r>
              <a:rPr lang="en-US" altLang="en-US" dirty="0"/>
              <a:t>1 per move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62A23-4423-461E-BDB1-700EF5F34136}" type="slidenum">
              <a:rPr lang="en-US" altLang="en-US"/>
              <a:pPr/>
              <a:t>54</a:t>
            </a:fld>
            <a:endParaRPr lang="en-US" altLang="en-US"/>
          </a:p>
        </p:txBody>
      </p:sp>
      <p:pic>
        <p:nvPicPr>
          <p:cNvPr id="17414" name="Picture 6" descr="8puzz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2" y="1768889"/>
            <a:ext cx="4257675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4586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x-none" dirty="0"/>
              <a:t>Problem Formulation: </a:t>
            </a:r>
            <a:r>
              <a:rPr lang="en-US" altLang="x-none" b="1" dirty="0"/>
              <a:t>8-Puzzle Problem</a:t>
            </a:r>
            <a:endParaRPr lang="en-GB" altLang="x-none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5057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Operators: </a:t>
            </a:r>
            <a:r>
              <a:rPr lang="en-US" b="1" i="1" dirty="0"/>
              <a:t>slide blank up, slide blank down, slide blank left, slide blank right</a:t>
            </a:r>
          </a:p>
          <a:p>
            <a:endParaRPr lang="en-US" b="1" i="1" dirty="0"/>
          </a:p>
          <a:p>
            <a:endParaRPr lang="en-US" b="1" i="1" dirty="0"/>
          </a:p>
          <a:p>
            <a:endParaRPr lang="en-US" b="1" i="1" dirty="0"/>
          </a:p>
          <a:p>
            <a:r>
              <a:rPr lang="en-US" dirty="0"/>
              <a:t>Solution:</a:t>
            </a:r>
            <a:r>
              <a:rPr lang="en-US" b="1" i="1" dirty="0"/>
              <a:t> swap-down, swap-left, swap-up, swap-right, swap-down</a:t>
            </a:r>
          </a:p>
          <a:p>
            <a:r>
              <a:rPr lang="en-US" i="1" dirty="0"/>
              <a:t>Path cost</a:t>
            </a:r>
            <a:r>
              <a:rPr lang="en-US" b="1" i="1" dirty="0"/>
              <a:t>: 5 </a:t>
            </a:r>
            <a:r>
              <a:rPr lang="en-US" i="1" dirty="0"/>
              <a:t>steps to reach the goal</a:t>
            </a:r>
          </a:p>
          <a:p>
            <a:endParaRPr lang="en-US" b="1" i="1" dirty="0"/>
          </a:p>
          <a:p>
            <a:endParaRPr lang="en-US" b="1" i="1" dirty="0"/>
          </a:p>
        </p:txBody>
      </p:sp>
      <p:sp>
        <p:nvSpPr>
          <p:cNvPr id="16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EACD1-8B66-4EAC-9153-3AA2E48EFE4B}" type="slidenum">
              <a:rPr lang="en-GB" altLang="x-none"/>
              <a:pPr/>
              <a:t>55</a:t>
            </a:fld>
            <a:endParaRPr lang="en-GB" altLang="x-none" dirty="0"/>
          </a:p>
        </p:txBody>
      </p:sp>
      <p:grpSp>
        <p:nvGrpSpPr>
          <p:cNvPr id="170003" name="Group 19"/>
          <p:cNvGrpSpPr>
            <a:grpSpLocks/>
          </p:cNvGrpSpPr>
          <p:nvPr/>
        </p:nvGrpSpPr>
        <p:grpSpPr bwMode="auto">
          <a:xfrm>
            <a:off x="9130748" y="4343616"/>
            <a:ext cx="1143000" cy="990600"/>
            <a:chOff x="1152" y="2112"/>
            <a:chExt cx="720" cy="624"/>
          </a:xfrm>
        </p:grpSpPr>
        <p:sp>
          <p:nvSpPr>
            <p:cNvPr id="170004" name="Rectangle 20"/>
            <p:cNvSpPr>
              <a:spLocks noChangeArrowheads="1"/>
            </p:cNvSpPr>
            <p:nvPr/>
          </p:nvSpPr>
          <p:spPr bwMode="auto">
            <a:xfrm>
              <a:off x="1632" y="2528"/>
              <a:ext cx="240" cy="2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None/>
              </a:pPr>
              <a:endParaRPr lang="x-none" altLang="x-none" sz="1400" b="1"/>
            </a:p>
          </p:txBody>
        </p:sp>
        <p:sp>
          <p:nvSpPr>
            <p:cNvPr id="170005" name="Rectangle 21"/>
            <p:cNvSpPr>
              <a:spLocks noChangeArrowheads="1"/>
            </p:cNvSpPr>
            <p:nvPr/>
          </p:nvSpPr>
          <p:spPr bwMode="auto">
            <a:xfrm>
              <a:off x="1392" y="2528"/>
              <a:ext cx="240" cy="208"/>
            </a:xfrm>
            <a:prstGeom prst="rect">
              <a:avLst/>
            </a:prstGeom>
            <a:solidFill>
              <a:srgbClr val="FF9999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None/>
              </a:pPr>
              <a:r>
                <a:rPr lang="en-US" altLang="x-none" sz="1400" b="1"/>
                <a:t>8</a:t>
              </a:r>
              <a:endParaRPr lang="en-GB" altLang="x-none" sz="1400" b="1"/>
            </a:p>
          </p:txBody>
        </p:sp>
        <p:sp>
          <p:nvSpPr>
            <p:cNvPr id="170006" name="Rectangle 22"/>
            <p:cNvSpPr>
              <a:spLocks noChangeArrowheads="1"/>
            </p:cNvSpPr>
            <p:nvPr/>
          </p:nvSpPr>
          <p:spPr bwMode="auto">
            <a:xfrm>
              <a:off x="1152" y="2528"/>
              <a:ext cx="240" cy="208"/>
            </a:xfrm>
            <a:prstGeom prst="rect">
              <a:avLst/>
            </a:prstGeom>
            <a:solidFill>
              <a:srgbClr val="FF9999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None/>
              </a:pPr>
              <a:r>
                <a:rPr lang="en-US" altLang="x-none" sz="1400" b="1"/>
                <a:t>7</a:t>
              </a:r>
              <a:endParaRPr lang="en-GB" altLang="x-none" sz="1400" b="1"/>
            </a:p>
          </p:txBody>
        </p:sp>
        <p:sp>
          <p:nvSpPr>
            <p:cNvPr id="170007" name="Rectangle 23"/>
            <p:cNvSpPr>
              <a:spLocks noChangeArrowheads="1"/>
            </p:cNvSpPr>
            <p:nvPr/>
          </p:nvSpPr>
          <p:spPr bwMode="auto">
            <a:xfrm>
              <a:off x="1632" y="2320"/>
              <a:ext cx="240" cy="208"/>
            </a:xfrm>
            <a:prstGeom prst="rect">
              <a:avLst/>
            </a:prstGeom>
            <a:solidFill>
              <a:srgbClr val="FF9999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None/>
              </a:pPr>
              <a:r>
                <a:rPr lang="en-US" altLang="x-none" sz="1400" b="1"/>
                <a:t>6</a:t>
              </a:r>
              <a:endParaRPr lang="en-GB" altLang="x-none" sz="1400" b="1"/>
            </a:p>
          </p:txBody>
        </p:sp>
        <p:sp>
          <p:nvSpPr>
            <p:cNvPr id="170008" name="Rectangle 24"/>
            <p:cNvSpPr>
              <a:spLocks noChangeArrowheads="1"/>
            </p:cNvSpPr>
            <p:nvPr/>
          </p:nvSpPr>
          <p:spPr bwMode="auto">
            <a:xfrm>
              <a:off x="1392" y="2320"/>
              <a:ext cx="240" cy="208"/>
            </a:xfrm>
            <a:prstGeom prst="rect">
              <a:avLst/>
            </a:prstGeom>
            <a:solidFill>
              <a:srgbClr val="FF9999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None/>
              </a:pPr>
              <a:r>
                <a:rPr lang="en-US" altLang="x-none" sz="1400" b="1"/>
                <a:t>5</a:t>
              </a:r>
              <a:endParaRPr lang="en-GB" altLang="x-none" sz="1400" b="1"/>
            </a:p>
          </p:txBody>
        </p:sp>
        <p:sp>
          <p:nvSpPr>
            <p:cNvPr id="170009" name="Rectangle 25"/>
            <p:cNvSpPr>
              <a:spLocks noChangeArrowheads="1"/>
            </p:cNvSpPr>
            <p:nvPr/>
          </p:nvSpPr>
          <p:spPr bwMode="auto">
            <a:xfrm>
              <a:off x="1152" y="2320"/>
              <a:ext cx="240" cy="208"/>
            </a:xfrm>
            <a:prstGeom prst="rect">
              <a:avLst/>
            </a:prstGeom>
            <a:solidFill>
              <a:srgbClr val="FF9999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None/>
              </a:pPr>
              <a:r>
                <a:rPr lang="en-US" altLang="x-none" sz="1400" b="1"/>
                <a:t>4</a:t>
              </a:r>
              <a:endParaRPr lang="en-GB" altLang="x-none" sz="1400" b="1"/>
            </a:p>
          </p:txBody>
        </p:sp>
        <p:sp>
          <p:nvSpPr>
            <p:cNvPr id="170010" name="Rectangle 26"/>
            <p:cNvSpPr>
              <a:spLocks noChangeArrowheads="1"/>
            </p:cNvSpPr>
            <p:nvPr/>
          </p:nvSpPr>
          <p:spPr bwMode="auto">
            <a:xfrm>
              <a:off x="1632" y="2112"/>
              <a:ext cx="240" cy="208"/>
            </a:xfrm>
            <a:prstGeom prst="rect">
              <a:avLst/>
            </a:prstGeom>
            <a:solidFill>
              <a:srgbClr val="FF9999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None/>
              </a:pPr>
              <a:r>
                <a:rPr lang="en-US" altLang="x-none" sz="1400" b="1"/>
                <a:t>3</a:t>
              </a:r>
              <a:endParaRPr lang="en-GB" altLang="x-none" sz="1400" b="1"/>
            </a:p>
          </p:txBody>
        </p:sp>
        <p:sp>
          <p:nvSpPr>
            <p:cNvPr id="170011" name="Rectangle 27"/>
            <p:cNvSpPr>
              <a:spLocks noChangeArrowheads="1"/>
            </p:cNvSpPr>
            <p:nvPr/>
          </p:nvSpPr>
          <p:spPr bwMode="auto">
            <a:xfrm>
              <a:off x="1392" y="2112"/>
              <a:ext cx="240" cy="208"/>
            </a:xfrm>
            <a:prstGeom prst="rect">
              <a:avLst/>
            </a:prstGeom>
            <a:solidFill>
              <a:srgbClr val="FF9999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None/>
              </a:pPr>
              <a:r>
                <a:rPr lang="en-US" altLang="x-none" sz="1400" b="1"/>
                <a:t>2</a:t>
              </a:r>
              <a:endParaRPr lang="en-GB" altLang="x-none" sz="1400" b="1"/>
            </a:p>
          </p:txBody>
        </p:sp>
        <p:sp>
          <p:nvSpPr>
            <p:cNvPr id="170012" name="Rectangle 28"/>
            <p:cNvSpPr>
              <a:spLocks noChangeArrowheads="1"/>
            </p:cNvSpPr>
            <p:nvPr/>
          </p:nvSpPr>
          <p:spPr bwMode="auto">
            <a:xfrm>
              <a:off x="1152" y="2112"/>
              <a:ext cx="240" cy="208"/>
            </a:xfrm>
            <a:prstGeom prst="rect">
              <a:avLst/>
            </a:prstGeom>
            <a:solidFill>
              <a:srgbClr val="FF9999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None/>
              </a:pPr>
              <a:r>
                <a:rPr lang="en-US" altLang="x-none" sz="1400" b="1"/>
                <a:t>1</a:t>
              </a:r>
              <a:endParaRPr lang="en-GB" altLang="x-none" sz="1400" b="1"/>
            </a:p>
          </p:txBody>
        </p:sp>
        <p:sp>
          <p:nvSpPr>
            <p:cNvPr id="170013" name="Line 29"/>
            <p:cNvSpPr>
              <a:spLocks noChangeShapeType="1"/>
            </p:cNvSpPr>
            <p:nvPr/>
          </p:nvSpPr>
          <p:spPr bwMode="auto">
            <a:xfrm>
              <a:off x="1152" y="2112"/>
              <a:ext cx="720" cy="0"/>
            </a:xfrm>
            <a:prstGeom prst="line">
              <a:avLst/>
            </a:prstGeom>
            <a:noFill/>
            <a:ln w="28575" cap="sq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014" name="Line 30"/>
            <p:cNvSpPr>
              <a:spLocks noChangeShapeType="1"/>
            </p:cNvSpPr>
            <p:nvPr/>
          </p:nvSpPr>
          <p:spPr bwMode="auto">
            <a:xfrm>
              <a:off x="1152" y="2320"/>
              <a:ext cx="720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015" name="Line 31"/>
            <p:cNvSpPr>
              <a:spLocks noChangeShapeType="1"/>
            </p:cNvSpPr>
            <p:nvPr/>
          </p:nvSpPr>
          <p:spPr bwMode="auto">
            <a:xfrm>
              <a:off x="1152" y="2528"/>
              <a:ext cx="720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016" name="Line 32"/>
            <p:cNvSpPr>
              <a:spLocks noChangeShapeType="1"/>
            </p:cNvSpPr>
            <p:nvPr/>
          </p:nvSpPr>
          <p:spPr bwMode="auto">
            <a:xfrm>
              <a:off x="1152" y="2736"/>
              <a:ext cx="720" cy="0"/>
            </a:xfrm>
            <a:prstGeom prst="line">
              <a:avLst/>
            </a:prstGeom>
            <a:noFill/>
            <a:ln w="28575" cap="sq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017" name="Line 33"/>
            <p:cNvSpPr>
              <a:spLocks noChangeShapeType="1"/>
            </p:cNvSpPr>
            <p:nvPr/>
          </p:nvSpPr>
          <p:spPr bwMode="auto">
            <a:xfrm>
              <a:off x="1152" y="2112"/>
              <a:ext cx="0" cy="624"/>
            </a:xfrm>
            <a:prstGeom prst="line">
              <a:avLst/>
            </a:prstGeom>
            <a:noFill/>
            <a:ln w="28575" cap="sq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018" name="Line 34"/>
            <p:cNvSpPr>
              <a:spLocks noChangeShapeType="1"/>
            </p:cNvSpPr>
            <p:nvPr/>
          </p:nvSpPr>
          <p:spPr bwMode="auto">
            <a:xfrm>
              <a:off x="1392" y="2112"/>
              <a:ext cx="0" cy="624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019" name="Line 35"/>
            <p:cNvSpPr>
              <a:spLocks noChangeShapeType="1"/>
            </p:cNvSpPr>
            <p:nvPr/>
          </p:nvSpPr>
          <p:spPr bwMode="auto">
            <a:xfrm>
              <a:off x="1632" y="2112"/>
              <a:ext cx="0" cy="624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020" name="Line 36"/>
            <p:cNvSpPr>
              <a:spLocks noChangeShapeType="1"/>
            </p:cNvSpPr>
            <p:nvPr/>
          </p:nvSpPr>
          <p:spPr bwMode="auto">
            <a:xfrm>
              <a:off x="1872" y="2112"/>
              <a:ext cx="0" cy="624"/>
            </a:xfrm>
            <a:prstGeom prst="line">
              <a:avLst/>
            </a:prstGeom>
            <a:noFill/>
            <a:ln w="28575" cap="sq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0021" name="Group 37"/>
          <p:cNvGrpSpPr>
            <a:grpSpLocks/>
          </p:cNvGrpSpPr>
          <p:nvPr/>
        </p:nvGrpSpPr>
        <p:grpSpPr bwMode="auto">
          <a:xfrm>
            <a:off x="2653748" y="4343616"/>
            <a:ext cx="1143000" cy="990600"/>
            <a:chOff x="336" y="2160"/>
            <a:chExt cx="720" cy="624"/>
          </a:xfrm>
        </p:grpSpPr>
        <p:grpSp>
          <p:nvGrpSpPr>
            <p:cNvPr id="170022" name="Group 38"/>
            <p:cNvGrpSpPr>
              <a:grpSpLocks/>
            </p:cNvGrpSpPr>
            <p:nvPr/>
          </p:nvGrpSpPr>
          <p:grpSpPr bwMode="auto">
            <a:xfrm>
              <a:off x="336" y="2160"/>
              <a:ext cx="720" cy="624"/>
              <a:chOff x="1152" y="2112"/>
              <a:chExt cx="720" cy="624"/>
            </a:xfrm>
          </p:grpSpPr>
          <p:sp>
            <p:nvSpPr>
              <p:cNvPr id="170023" name="Rectangle 39"/>
              <p:cNvSpPr>
                <a:spLocks noChangeArrowheads="1"/>
              </p:cNvSpPr>
              <p:nvPr/>
            </p:nvSpPr>
            <p:spPr bwMode="auto">
              <a:xfrm>
                <a:off x="1632" y="2528"/>
                <a:ext cx="240" cy="208"/>
              </a:xfrm>
              <a:prstGeom prst="rect">
                <a:avLst/>
              </a:prstGeom>
              <a:solidFill>
                <a:srgbClr val="99FFCC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None/>
                </a:pPr>
                <a:r>
                  <a:rPr lang="en-US" altLang="x-none" sz="1400" b="1"/>
                  <a:t>5</a:t>
                </a:r>
                <a:endParaRPr lang="en-GB" altLang="x-none" sz="1400" b="1"/>
              </a:p>
            </p:txBody>
          </p:sp>
          <p:sp>
            <p:nvSpPr>
              <p:cNvPr id="170024" name="Rectangle 40"/>
              <p:cNvSpPr>
                <a:spLocks noChangeArrowheads="1"/>
              </p:cNvSpPr>
              <p:nvPr/>
            </p:nvSpPr>
            <p:spPr bwMode="auto">
              <a:xfrm>
                <a:off x="1392" y="2528"/>
                <a:ext cx="240" cy="208"/>
              </a:xfrm>
              <a:prstGeom prst="rect">
                <a:avLst/>
              </a:prstGeom>
              <a:solidFill>
                <a:srgbClr val="99FFCC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None/>
                </a:pPr>
                <a:r>
                  <a:rPr lang="en-US" altLang="x-none" sz="1400" b="1"/>
                  <a:t>6</a:t>
                </a:r>
                <a:endParaRPr lang="en-GB" altLang="x-none" sz="1400" b="1"/>
              </a:p>
            </p:txBody>
          </p:sp>
          <p:sp>
            <p:nvSpPr>
              <p:cNvPr id="170025" name="Rectangle 41"/>
              <p:cNvSpPr>
                <a:spLocks noChangeArrowheads="1"/>
              </p:cNvSpPr>
              <p:nvPr/>
            </p:nvSpPr>
            <p:spPr bwMode="auto">
              <a:xfrm>
                <a:off x="1152" y="2528"/>
                <a:ext cx="240" cy="208"/>
              </a:xfrm>
              <a:prstGeom prst="rect">
                <a:avLst/>
              </a:prstGeom>
              <a:solidFill>
                <a:srgbClr val="99FFCC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None/>
                </a:pPr>
                <a:r>
                  <a:rPr lang="en-US" altLang="x-none" sz="1400" b="1"/>
                  <a:t>7</a:t>
                </a:r>
                <a:endParaRPr lang="en-GB" altLang="x-none" sz="1400" b="1"/>
              </a:p>
            </p:txBody>
          </p:sp>
          <p:sp>
            <p:nvSpPr>
              <p:cNvPr id="170026" name="Rectangle 42"/>
              <p:cNvSpPr>
                <a:spLocks noChangeArrowheads="1"/>
              </p:cNvSpPr>
              <p:nvPr/>
            </p:nvSpPr>
            <p:spPr bwMode="auto">
              <a:xfrm>
                <a:off x="1632" y="2320"/>
                <a:ext cx="240" cy="20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None/>
                </a:pPr>
                <a:endParaRPr lang="x-none" altLang="x-none" sz="1400" b="1"/>
              </a:p>
            </p:txBody>
          </p:sp>
          <p:sp>
            <p:nvSpPr>
              <p:cNvPr id="170027" name="Rectangle 43"/>
              <p:cNvSpPr>
                <a:spLocks noChangeArrowheads="1"/>
              </p:cNvSpPr>
              <p:nvPr/>
            </p:nvSpPr>
            <p:spPr bwMode="auto">
              <a:xfrm>
                <a:off x="1392" y="2320"/>
                <a:ext cx="240" cy="208"/>
              </a:xfrm>
              <a:prstGeom prst="rect">
                <a:avLst/>
              </a:prstGeom>
              <a:solidFill>
                <a:srgbClr val="99FFCC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None/>
                </a:pPr>
                <a:r>
                  <a:rPr lang="en-US" altLang="x-none" sz="1400" b="1"/>
                  <a:t>8</a:t>
                </a:r>
                <a:endParaRPr lang="en-GB" altLang="x-none" sz="1400" b="1"/>
              </a:p>
            </p:txBody>
          </p:sp>
          <p:sp>
            <p:nvSpPr>
              <p:cNvPr id="170028" name="Rectangle 44"/>
              <p:cNvSpPr>
                <a:spLocks noChangeArrowheads="1"/>
              </p:cNvSpPr>
              <p:nvPr/>
            </p:nvSpPr>
            <p:spPr bwMode="auto">
              <a:xfrm>
                <a:off x="1152" y="2320"/>
                <a:ext cx="240" cy="208"/>
              </a:xfrm>
              <a:prstGeom prst="rect">
                <a:avLst/>
              </a:prstGeom>
              <a:solidFill>
                <a:srgbClr val="99FFCC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None/>
                </a:pPr>
                <a:r>
                  <a:rPr lang="en-US" altLang="x-none" sz="1400" b="1"/>
                  <a:t>4</a:t>
                </a:r>
                <a:endParaRPr lang="en-GB" altLang="x-none" sz="1400" b="1"/>
              </a:p>
            </p:txBody>
          </p:sp>
          <p:sp>
            <p:nvSpPr>
              <p:cNvPr id="170029" name="Rectangle 45"/>
              <p:cNvSpPr>
                <a:spLocks noChangeArrowheads="1"/>
              </p:cNvSpPr>
              <p:nvPr/>
            </p:nvSpPr>
            <p:spPr bwMode="auto">
              <a:xfrm>
                <a:off x="1632" y="2112"/>
                <a:ext cx="240" cy="208"/>
              </a:xfrm>
              <a:prstGeom prst="rect">
                <a:avLst/>
              </a:prstGeom>
              <a:solidFill>
                <a:srgbClr val="99FFCC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None/>
                </a:pPr>
                <a:r>
                  <a:rPr lang="en-US" altLang="x-none" sz="1400" b="1"/>
                  <a:t>3</a:t>
                </a:r>
                <a:endParaRPr lang="en-GB" altLang="x-none" sz="1400" b="1"/>
              </a:p>
            </p:txBody>
          </p:sp>
          <p:sp>
            <p:nvSpPr>
              <p:cNvPr id="170030" name="Rectangle 46"/>
              <p:cNvSpPr>
                <a:spLocks noChangeArrowheads="1"/>
              </p:cNvSpPr>
              <p:nvPr/>
            </p:nvSpPr>
            <p:spPr bwMode="auto">
              <a:xfrm>
                <a:off x="1392" y="2112"/>
                <a:ext cx="240" cy="208"/>
              </a:xfrm>
              <a:prstGeom prst="rect">
                <a:avLst/>
              </a:prstGeom>
              <a:solidFill>
                <a:srgbClr val="99FFCC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None/>
                </a:pPr>
                <a:r>
                  <a:rPr lang="en-US" altLang="x-none" sz="1400" b="1"/>
                  <a:t>2</a:t>
                </a:r>
                <a:endParaRPr lang="en-GB" altLang="x-none" sz="1400" b="1"/>
              </a:p>
            </p:txBody>
          </p:sp>
          <p:sp>
            <p:nvSpPr>
              <p:cNvPr id="170031" name="Rectangle 47"/>
              <p:cNvSpPr>
                <a:spLocks noChangeArrowheads="1"/>
              </p:cNvSpPr>
              <p:nvPr/>
            </p:nvSpPr>
            <p:spPr bwMode="auto">
              <a:xfrm>
                <a:off x="1152" y="2112"/>
                <a:ext cx="240" cy="208"/>
              </a:xfrm>
              <a:prstGeom prst="rect">
                <a:avLst/>
              </a:prstGeom>
              <a:solidFill>
                <a:srgbClr val="99FFCC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None/>
                </a:pPr>
                <a:r>
                  <a:rPr lang="en-US" altLang="x-none" sz="1400" b="1"/>
                  <a:t>1</a:t>
                </a:r>
                <a:endParaRPr lang="en-GB" altLang="x-none" sz="1400" b="1"/>
              </a:p>
            </p:txBody>
          </p:sp>
          <p:sp>
            <p:nvSpPr>
              <p:cNvPr id="170032" name="Line 48"/>
              <p:cNvSpPr>
                <a:spLocks noChangeShapeType="1"/>
              </p:cNvSpPr>
              <p:nvPr/>
            </p:nvSpPr>
            <p:spPr bwMode="auto">
              <a:xfrm>
                <a:off x="1152" y="2112"/>
                <a:ext cx="720" cy="0"/>
              </a:xfrm>
              <a:prstGeom prst="line">
                <a:avLst/>
              </a:prstGeom>
              <a:noFill/>
              <a:ln w="28575" cap="sq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033" name="Line 49"/>
              <p:cNvSpPr>
                <a:spLocks noChangeShapeType="1"/>
              </p:cNvSpPr>
              <p:nvPr/>
            </p:nvSpPr>
            <p:spPr bwMode="auto">
              <a:xfrm>
                <a:off x="1152" y="2320"/>
                <a:ext cx="720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034" name="Line 50"/>
              <p:cNvSpPr>
                <a:spLocks noChangeShapeType="1"/>
              </p:cNvSpPr>
              <p:nvPr/>
            </p:nvSpPr>
            <p:spPr bwMode="auto">
              <a:xfrm>
                <a:off x="1152" y="2528"/>
                <a:ext cx="720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035" name="Line 51"/>
              <p:cNvSpPr>
                <a:spLocks noChangeShapeType="1"/>
              </p:cNvSpPr>
              <p:nvPr/>
            </p:nvSpPr>
            <p:spPr bwMode="auto">
              <a:xfrm>
                <a:off x="1152" y="2736"/>
                <a:ext cx="720" cy="0"/>
              </a:xfrm>
              <a:prstGeom prst="line">
                <a:avLst/>
              </a:prstGeom>
              <a:noFill/>
              <a:ln w="28575" cap="sq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036" name="Line 52"/>
              <p:cNvSpPr>
                <a:spLocks noChangeShapeType="1"/>
              </p:cNvSpPr>
              <p:nvPr/>
            </p:nvSpPr>
            <p:spPr bwMode="auto">
              <a:xfrm>
                <a:off x="1152" y="2112"/>
                <a:ext cx="0" cy="624"/>
              </a:xfrm>
              <a:prstGeom prst="line">
                <a:avLst/>
              </a:prstGeom>
              <a:noFill/>
              <a:ln w="28575" cap="sq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037" name="Line 53"/>
              <p:cNvSpPr>
                <a:spLocks noChangeShapeType="1"/>
              </p:cNvSpPr>
              <p:nvPr/>
            </p:nvSpPr>
            <p:spPr bwMode="auto">
              <a:xfrm>
                <a:off x="1392" y="2112"/>
                <a:ext cx="0" cy="624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038" name="Line 54"/>
              <p:cNvSpPr>
                <a:spLocks noChangeShapeType="1"/>
              </p:cNvSpPr>
              <p:nvPr/>
            </p:nvSpPr>
            <p:spPr bwMode="auto">
              <a:xfrm>
                <a:off x="1632" y="2112"/>
                <a:ext cx="0" cy="624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039" name="Line 55"/>
              <p:cNvSpPr>
                <a:spLocks noChangeShapeType="1"/>
              </p:cNvSpPr>
              <p:nvPr/>
            </p:nvSpPr>
            <p:spPr bwMode="auto">
              <a:xfrm>
                <a:off x="1872" y="2112"/>
                <a:ext cx="0" cy="624"/>
              </a:xfrm>
              <a:prstGeom prst="line">
                <a:avLst/>
              </a:prstGeom>
              <a:noFill/>
              <a:ln w="28575" cap="sq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0040" name="Line 56"/>
            <p:cNvSpPr>
              <a:spLocks noChangeShapeType="1"/>
            </p:cNvSpPr>
            <p:nvPr/>
          </p:nvSpPr>
          <p:spPr bwMode="auto">
            <a:xfrm flipV="1">
              <a:off x="960" y="2496"/>
              <a:ext cx="0" cy="19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0041" name="Group 57"/>
          <p:cNvGrpSpPr>
            <a:grpSpLocks/>
          </p:cNvGrpSpPr>
          <p:nvPr/>
        </p:nvGrpSpPr>
        <p:grpSpPr bwMode="auto">
          <a:xfrm>
            <a:off x="3949148" y="4343616"/>
            <a:ext cx="1143000" cy="990600"/>
            <a:chOff x="1296" y="2160"/>
            <a:chExt cx="720" cy="624"/>
          </a:xfrm>
        </p:grpSpPr>
        <p:grpSp>
          <p:nvGrpSpPr>
            <p:cNvPr id="170042" name="Group 58"/>
            <p:cNvGrpSpPr>
              <a:grpSpLocks/>
            </p:cNvGrpSpPr>
            <p:nvPr/>
          </p:nvGrpSpPr>
          <p:grpSpPr bwMode="auto">
            <a:xfrm>
              <a:off x="1296" y="2160"/>
              <a:ext cx="720" cy="624"/>
              <a:chOff x="1152" y="2112"/>
              <a:chExt cx="720" cy="624"/>
            </a:xfrm>
          </p:grpSpPr>
          <p:sp>
            <p:nvSpPr>
              <p:cNvPr id="170043" name="Rectangle 59"/>
              <p:cNvSpPr>
                <a:spLocks noChangeArrowheads="1"/>
              </p:cNvSpPr>
              <p:nvPr/>
            </p:nvSpPr>
            <p:spPr bwMode="auto">
              <a:xfrm>
                <a:off x="1632" y="2528"/>
                <a:ext cx="240" cy="20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None/>
                </a:pPr>
                <a:endParaRPr lang="x-none" altLang="x-none" sz="1400" b="1"/>
              </a:p>
            </p:txBody>
          </p:sp>
          <p:sp>
            <p:nvSpPr>
              <p:cNvPr id="170044" name="Rectangle 60"/>
              <p:cNvSpPr>
                <a:spLocks noChangeArrowheads="1"/>
              </p:cNvSpPr>
              <p:nvPr/>
            </p:nvSpPr>
            <p:spPr bwMode="auto">
              <a:xfrm>
                <a:off x="1392" y="2528"/>
                <a:ext cx="240" cy="208"/>
              </a:xfrm>
              <a:prstGeom prst="rect">
                <a:avLst/>
              </a:prstGeom>
              <a:solidFill>
                <a:srgbClr val="99FFCC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None/>
                </a:pPr>
                <a:r>
                  <a:rPr lang="en-US" altLang="x-none" sz="1400" b="1"/>
                  <a:t>6</a:t>
                </a:r>
                <a:endParaRPr lang="en-GB" altLang="x-none" sz="1400" b="1"/>
              </a:p>
            </p:txBody>
          </p:sp>
          <p:sp>
            <p:nvSpPr>
              <p:cNvPr id="170045" name="Rectangle 61"/>
              <p:cNvSpPr>
                <a:spLocks noChangeArrowheads="1"/>
              </p:cNvSpPr>
              <p:nvPr/>
            </p:nvSpPr>
            <p:spPr bwMode="auto">
              <a:xfrm>
                <a:off x="1152" y="2528"/>
                <a:ext cx="240" cy="208"/>
              </a:xfrm>
              <a:prstGeom prst="rect">
                <a:avLst/>
              </a:prstGeom>
              <a:solidFill>
                <a:srgbClr val="99FFCC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None/>
                </a:pPr>
                <a:r>
                  <a:rPr lang="en-US" altLang="x-none" sz="1400" b="1"/>
                  <a:t>7</a:t>
                </a:r>
                <a:endParaRPr lang="en-GB" altLang="x-none" sz="1400" b="1"/>
              </a:p>
            </p:txBody>
          </p:sp>
          <p:sp>
            <p:nvSpPr>
              <p:cNvPr id="170046" name="Rectangle 62"/>
              <p:cNvSpPr>
                <a:spLocks noChangeArrowheads="1"/>
              </p:cNvSpPr>
              <p:nvPr/>
            </p:nvSpPr>
            <p:spPr bwMode="auto">
              <a:xfrm>
                <a:off x="1632" y="2320"/>
                <a:ext cx="240" cy="208"/>
              </a:xfrm>
              <a:prstGeom prst="rect">
                <a:avLst/>
              </a:prstGeom>
              <a:solidFill>
                <a:srgbClr val="99FFCC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None/>
                </a:pPr>
                <a:r>
                  <a:rPr lang="en-US" altLang="x-none" sz="1400" b="1"/>
                  <a:t>5</a:t>
                </a:r>
                <a:endParaRPr lang="en-GB" altLang="x-none" sz="1400" b="1"/>
              </a:p>
            </p:txBody>
          </p:sp>
          <p:sp>
            <p:nvSpPr>
              <p:cNvPr id="170047" name="Rectangle 63"/>
              <p:cNvSpPr>
                <a:spLocks noChangeArrowheads="1"/>
              </p:cNvSpPr>
              <p:nvPr/>
            </p:nvSpPr>
            <p:spPr bwMode="auto">
              <a:xfrm>
                <a:off x="1392" y="2320"/>
                <a:ext cx="240" cy="208"/>
              </a:xfrm>
              <a:prstGeom prst="rect">
                <a:avLst/>
              </a:prstGeom>
              <a:solidFill>
                <a:srgbClr val="99FFCC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None/>
                </a:pPr>
                <a:r>
                  <a:rPr lang="en-US" altLang="x-none" sz="1400" b="1"/>
                  <a:t>8</a:t>
                </a:r>
                <a:endParaRPr lang="en-GB" altLang="x-none" sz="1400" b="1"/>
              </a:p>
            </p:txBody>
          </p:sp>
          <p:sp>
            <p:nvSpPr>
              <p:cNvPr id="170048" name="Rectangle 64"/>
              <p:cNvSpPr>
                <a:spLocks noChangeArrowheads="1"/>
              </p:cNvSpPr>
              <p:nvPr/>
            </p:nvSpPr>
            <p:spPr bwMode="auto">
              <a:xfrm>
                <a:off x="1152" y="2320"/>
                <a:ext cx="240" cy="208"/>
              </a:xfrm>
              <a:prstGeom prst="rect">
                <a:avLst/>
              </a:prstGeom>
              <a:solidFill>
                <a:srgbClr val="99FFCC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None/>
                </a:pPr>
                <a:r>
                  <a:rPr lang="en-US" altLang="x-none" sz="1400" b="1"/>
                  <a:t>4</a:t>
                </a:r>
                <a:endParaRPr lang="en-GB" altLang="x-none" sz="1400" b="1"/>
              </a:p>
            </p:txBody>
          </p:sp>
          <p:sp>
            <p:nvSpPr>
              <p:cNvPr id="170049" name="Rectangle 65"/>
              <p:cNvSpPr>
                <a:spLocks noChangeArrowheads="1"/>
              </p:cNvSpPr>
              <p:nvPr/>
            </p:nvSpPr>
            <p:spPr bwMode="auto">
              <a:xfrm>
                <a:off x="1632" y="2112"/>
                <a:ext cx="240" cy="208"/>
              </a:xfrm>
              <a:prstGeom prst="rect">
                <a:avLst/>
              </a:prstGeom>
              <a:solidFill>
                <a:srgbClr val="99FFCC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None/>
                </a:pPr>
                <a:r>
                  <a:rPr lang="en-US" altLang="x-none" sz="1400" b="1"/>
                  <a:t>3</a:t>
                </a:r>
                <a:endParaRPr lang="en-GB" altLang="x-none" sz="1400" b="1"/>
              </a:p>
            </p:txBody>
          </p:sp>
          <p:sp>
            <p:nvSpPr>
              <p:cNvPr id="170050" name="Rectangle 66"/>
              <p:cNvSpPr>
                <a:spLocks noChangeArrowheads="1"/>
              </p:cNvSpPr>
              <p:nvPr/>
            </p:nvSpPr>
            <p:spPr bwMode="auto">
              <a:xfrm>
                <a:off x="1392" y="2112"/>
                <a:ext cx="240" cy="208"/>
              </a:xfrm>
              <a:prstGeom prst="rect">
                <a:avLst/>
              </a:prstGeom>
              <a:solidFill>
                <a:srgbClr val="99FFCC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None/>
                </a:pPr>
                <a:r>
                  <a:rPr lang="en-US" altLang="x-none" sz="1400" b="1"/>
                  <a:t>2</a:t>
                </a:r>
                <a:endParaRPr lang="en-GB" altLang="x-none" sz="1400" b="1"/>
              </a:p>
            </p:txBody>
          </p:sp>
          <p:sp>
            <p:nvSpPr>
              <p:cNvPr id="170051" name="Rectangle 67"/>
              <p:cNvSpPr>
                <a:spLocks noChangeArrowheads="1"/>
              </p:cNvSpPr>
              <p:nvPr/>
            </p:nvSpPr>
            <p:spPr bwMode="auto">
              <a:xfrm>
                <a:off x="1152" y="2112"/>
                <a:ext cx="240" cy="208"/>
              </a:xfrm>
              <a:prstGeom prst="rect">
                <a:avLst/>
              </a:prstGeom>
              <a:solidFill>
                <a:srgbClr val="99FFCC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None/>
                </a:pPr>
                <a:r>
                  <a:rPr lang="en-US" altLang="x-none" sz="1400" b="1"/>
                  <a:t>1</a:t>
                </a:r>
                <a:endParaRPr lang="en-GB" altLang="x-none" sz="1400" b="1"/>
              </a:p>
            </p:txBody>
          </p:sp>
          <p:sp>
            <p:nvSpPr>
              <p:cNvPr id="170052" name="Line 68"/>
              <p:cNvSpPr>
                <a:spLocks noChangeShapeType="1"/>
              </p:cNvSpPr>
              <p:nvPr/>
            </p:nvSpPr>
            <p:spPr bwMode="auto">
              <a:xfrm>
                <a:off x="1152" y="2112"/>
                <a:ext cx="720" cy="0"/>
              </a:xfrm>
              <a:prstGeom prst="line">
                <a:avLst/>
              </a:prstGeom>
              <a:noFill/>
              <a:ln w="28575" cap="sq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053" name="Line 69"/>
              <p:cNvSpPr>
                <a:spLocks noChangeShapeType="1"/>
              </p:cNvSpPr>
              <p:nvPr/>
            </p:nvSpPr>
            <p:spPr bwMode="auto">
              <a:xfrm>
                <a:off x="1152" y="2320"/>
                <a:ext cx="720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054" name="Line 70"/>
              <p:cNvSpPr>
                <a:spLocks noChangeShapeType="1"/>
              </p:cNvSpPr>
              <p:nvPr/>
            </p:nvSpPr>
            <p:spPr bwMode="auto">
              <a:xfrm>
                <a:off x="1152" y="2528"/>
                <a:ext cx="720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055" name="Line 71"/>
              <p:cNvSpPr>
                <a:spLocks noChangeShapeType="1"/>
              </p:cNvSpPr>
              <p:nvPr/>
            </p:nvSpPr>
            <p:spPr bwMode="auto">
              <a:xfrm>
                <a:off x="1152" y="2736"/>
                <a:ext cx="720" cy="0"/>
              </a:xfrm>
              <a:prstGeom prst="line">
                <a:avLst/>
              </a:prstGeom>
              <a:noFill/>
              <a:ln w="28575" cap="sq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056" name="Line 72"/>
              <p:cNvSpPr>
                <a:spLocks noChangeShapeType="1"/>
              </p:cNvSpPr>
              <p:nvPr/>
            </p:nvSpPr>
            <p:spPr bwMode="auto">
              <a:xfrm>
                <a:off x="1152" y="2112"/>
                <a:ext cx="0" cy="624"/>
              </a:xfrm>
              <a:prstGeom prst="line">
                <a:avLst/>
              </a:prstGeom>
              <a:noFill/>
              <a:ln w="28575" cap="sq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057" name="Line 73"/>
              <p:cNvSpPr>
                <a:spLocks noChangeShapeType="1"/>
              </p:cNvSpPr>
              <p:nvPr/>
            </p:nvSpPr>
            <p:spPr bwMode="auto">
              <a:xfrm>
                <a:off x="1392" y="2112"/>
                <a:ext cx="0" cy="624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058" name="Line 74"/>
              <p:cNvSpPr>
                <a:spLocks noChangeShapeType="1"/>
              </p:cNvSpPr>
              <p:nvPr/>
            </p:nvSpPr>
            <p:spPr bwMode="auto">
              <a:xfrm>
                <a:off x="1632" y="2112"/>
                <a:ext cx="0" cy="624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059" name="Line 75"/>
              <p:cNvSpPr>
                <a:spLocks noChangeShapeType="1"/>
              </p:cNvSpPr>
              <p:nvPr/>
            </p:nvSpPr>
            <p:spPr bwMode="auto">
              <a:xfrm>
                <a:off x="1872" y="2112"/>
                <a:ext cx="0" cy="624"/>
              </a:xfrm>
              <a:prstGeom prst="line">
                <a:avLst/>
              </a:prstGeom>
              <a:noFill/>
              <a:ln w="28575" cap="sq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0060" name="Line 76"/>
            <p:cNvSpPr>
              <a:spLocks noChangeShapeType="1"/>
            </p:cNvSpPr>
            <p:nvPr/>
          </p:nvSpPr>
          <p:spPr bwMode="auto">
            <a:xfrm>
              <a:off x="1728" y="2688"/>
              <a:ext cx="14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0061" name="Group 77"/>
          <p:cNvGrpSpPr>
            <a:grpSpLocks/>
          </p:cNvGrpSpPr>
          <p:nvPr/>
        </p:nvGrpSpPr>
        <p:grpSpPr bwMode="auto">
          <a:xfrm>
            <a:off x="5244548" y="4343616"/>
            <a:ext cx="1143000" cy="990600"/>
            <a:chOff x="2400" y="1632"/>
            <a:chExt cx="720" cy="624"/>
          </a:xfrm>
        </p:grpSpPr>
        <p:grpSp>
          <p:nvGrpSpPr>
            <p:cNvPr id="170062" name="Group 78"/>
            <p:cNvGrpSpPr>
              <a:grpSpLocks/>
            </p:cNvGrpSpPr>
            <p:nvPr/>
          </p:nvGrpSpPr>
          <p:grpSpPr bwMode="auto">
            <a:xfrm>
              <a:off x="2400" y="1632"/>
              <a:ext cx="720" cy="624"/>
              <a:chOff x="1152" y="2112"/>
              <a:chExt cx="720" cy="624"/>
            </a:xfrm>
          </p:grpSpPr>
          <p:sp>
            <p:nvSpPr>
              <p:cNvPr id="170063" name="Rectangle 79"/>
              <p:cNvSpPr>
                <a:spLocks noChangeArrowheads="1"/>
              </p:cNvSpPr>
              <p:nvPr/>
            </p:nvSpPr>
            <p:spPr bwMode="auto">
              <a:xfrm>
                <a:off x="1632" y="2528"/>
                <a:ext cx="240" cy="208"/>
              </a:xfrm>
              <a:prstGeom prst="rect">
                <a:avLst/>
              </a:prstGeom>
              <a:solidFill>
                <a:srgbClr val="99FFCC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None/>
                </a:pPr>
                <a:r>
                  <a:rPr lang="en-US" altLang="x-none" sz="1400" b="1"/>
                  <a:t>6</a:t>
                </a:r>
                <a:endParaRPr lang="en-GB" altLang="x-none" sz="1400" b="1"/>
              </a:p>
            </p:txBody>
          </p:sp>
          <p:sp>
            <p:nvSpPr>
              <p:cNvPr id="170064" name="Rectangle 80"/>
              <p:cNvSpPr>
                <a:spLocks noChangeArrowheads="1"/>
              </p:cNvSpPr>
              <p:nvPr/>
            </p:nvSpPr>
            <p:spPr bwMode="auto">
              <a:xfrm>
                <a:off x="1392" y="2528"/>
                <a:ext cx="240" cy="20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None/>
                </a:pPr>
                <a:endParaRPr lang="x-none" altLang="x-none" sz="1400" b="1"/>
              </a:p>
            </p:txBody>
          </p:sp>
          <p:sp>
            <p:nvSpPr>
              <p:cNvPr id="170065" name="Rectangle 81"/>
              <p:cNvSpPr>
                <a:spLocks noChangeArrowheads="1"/>
              </p:cNvSpPr>
              <p:nvPr/>
            </p:nvSpPr>
            <p:spPr bwMode="auto">
              <a:xfrm>
                <a:off x="1152" y="2528"/>
                <a:ext cx="240" cy="208"/>
              </a:xfrm>
              <a:prstGeom prst="rect">
                <a:avLst/>
              </a:prstGeom>
              <a:solidFill>
                <a:srgbClr val="99FFCC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None/>
                </a:pPr>
                <a:r>
                  <a:rPr lang="en-US" altLang="x-none" sz="1400" b="1"/>
                  <a:t>7</a:t>
                </a:r>
                <a:endParaRPr lang="en-GB" altLang="x-none" sz="1400" b="1"/>
              </a:p>
            </p:txBody>
          </p:sp>
          <p:sp>
            <p:nvSpPr>
              <p:cNvPr id="170066" name="Rectangle 82"/>
              <p:cNvSpPr>
                <a:spLocks noChangeArrowheads="1"/>
              </p:cNvSpPr>
              <p:nvPr/>
            </p:nvSpPr>
            <p:spPr bwMode="auto">
              <a:xfrm>
                <a:off x="1632" y="2320"/>
                <a:ext cx="240" cy="208"/>
              </a:xfrm>
              <a:prstGeom prst="rect">
                <a:avLst/>
              </a:prstGeom>
              <a:solidFill>
                <a:srgbClr val="99FFCC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None/>
                </a:pPr>
                <a:r>
                  <a:rPr lang="en-US" altLang="x-none" sz="1400" b="1"/>
                  <a:t>5</a:t>
                </a:r>
                <a:endParaRPr lang="en-GB" altLang="x-none" sz="1400" b="1"/>
              </a:p>
            </p:txBody>
          </p:sp>
          <p:sp>
            <p:nvSpPr>
              <p:cNvPr id="170067" name="Rectangle 83"/>
              <p:cNvSpPr>
                <a:spLocks noChangeArrowheads="1"/>
              </p:cNvSpPr>
              <p:nvPr/>
            </p:nvSpPr>
            <p:spPr bwMode="auto">
              <a:xfrm>
                <a:off x="1392" y="2320"/>
                <a:ext cx="240" cy="208"/>
              </a:xfrm>
              <a:prstGeom prst="rect">
                <a:avLst/>
              </a:prstGeom>
              <a:solidFill>
                <a:srgbClr val="99FFCC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None/>
                </a:pPr>
                <a:r>
                  <a:rPr lang="en-US" altLang="x-none" sz="1400" b="1"/>
                  <a:t>8</a:t>
                </a:r>
                <a:endParaRPr lang="en-GB" altLang="x-none" sz="1400" b="1"/>
              </a:p>
            </p:txBody>
          </p:sp>
          <p:sp>
            <p:nvSpPr>
              <p:cNvPr id="170068" name="Rectangle 84"/>
              <p:cNvSpPr>
                <a:spLocks noChangeArrowheads="1"/>
              </p:cNvSpPr>
              <p:nvPr/>
            </p:nvSpPr>
            <p:spPr bwMode="auto">
              <a:xfrm>
                <a:off x="1152" y="2320"/>
                <a:ext cx="240" cy="208"/>
              </a:xfrm>
              <a:prstGeom prst="rect">
                <a:avLst/>
              </a:prstGeom>
              <a:solidFill>
                <a:srgbClr val="99FFCC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None/>
                </a:pPr>
                <a:r>
                  <a:rPr lang="en-US" altLang="x-none" sz="1400" b="1"/>
                  <a:t>4</a:t>
                </a:r>
                <a:endParaRPr lang="en-GB" altLang="x-none" sz="1400" b="1"/>
              </a:p>
            </p:txBody>
          </p:sp>
          <p:sp>
            <p:nvSpPr>
              <p:cNvPr id="170069" name="Rectangle 85"/>
              <p:cNvSpPr>
                <a:spLocks noChangeArrowheads="1"/>
              </p:cNvSpPr>
              <p:nvPr/>
            </p:nvSpPr>
            <p:spPr bwMode="auto">
              <a:xfrm>
                <a:off x="1632" y="2112"/>
                <a:ext cx="240" cy="208"/>
              </a:xfrm>
              <a:prstGeom prst="rect">
                <a:avLst/>
              </a:prstGeom>
              <a:solidFill>
                <a:srgbClr val="99FFCC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None/>
                </a:pPr>
                <a:r>
                  <a:rPr lang="en-US" altLang="x-none" sz="1400" b="1"/>
                  <a:t>3</a:t>
                </a:r>
                <a:endParaRPr lang="en-GB" altLang="x-none" sz="1400" b="1"/>
              </a:p>
            </p:txBody>
          </p:sp>
          <p:sp>
            <p:nvSpPr>
              <p:cNvPr id="170070" name="Rectangle 86"/>
              <p:cNvSpPr>
                <a:spLocks noChangeArrowheads="1"/>
              </p:cNvSpPr>
              <p:nvPr/>
            </p:nvSpPr>
            <p:spPr bwMode="auto">
              <a:xfrm>
                <a:off x="1392" y="2112"/>
                <a:ext cx="240" cy="208"/>
              </a:xfrm>
              <a:prstGeom prst="rect">
                <a:avLst/>
              </a:prstGeom>
              <a:solidFill>
                <a:srgbClr val="99FFCC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None/>
                </a:pPr>
                <a:r>
                  <a:rPr lang="en-US" altLang="x-none" sz="1400" b="1"/>
                  <a:t>2</a:t>
                </a:r>
                <a:endParaRPr lang="en-GB" altLang="x-none" sz="1400" b="1"/>
              </a:p>
            </p:txBody>
          </p:sp>
          <p:sp>
            <p:nvSpPr>
              <p:cNvPr id="170071" name="Rectangle 87"/>
              <p:cNvSpPr>
                <a:spLocks noChangeArrowheads="1"/>
              </p:cNvSpPr>
              <p:nvPr/>
            </p:nvSpPr>
            <p:spPr bwMode="auto">
              <a:xfrm>
                <a:off x="1152" y="2112"/>
                <a:ext cx="240" cy="208"/>
              </a:xfrm>
              <a:prstGeom prst="rect">
                <a:avLst/>
              </a:prstGeom>
              <a:solidFill>
                <a:srgbClr val="99FFCC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None/>
                </a:pPr>
                <a:r>
                  <a:rPr lang="en-US" altLang="x-none" sz="1400" b="1"/>
                  <a:t>1</a:t>
                </a:r>
                <a:endParaRPr lang="en-GB" altLang="x-none" sz="1400" b="1"/>
              </a:p>
            </p:txBody>
          </p:sp>
          <p:sp>
            <p:nvSpPr>
              <p:cNvPr id="170072" name="Line 88"/>
              <p:cNvSpPr>
                <a:spLocks noChangeShapeType="1"/>
              </p:cNvSpPr>
              <p:nvPr/>
            </p:nvSpPr>
            <p:spPr bwMode="auto">
              <a:xfrm>
                <a:off x="1152" y="2112"/>
                <a:ext cx="720" cy="0"/>
              </a:xfrm>
              <a:prstGeom prst="line">
                <a:avLst/>
              </a:prstGeom>
              <a:noFill/>
              <a:ln w="28575" cap="sq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073" name="Line 89"/>
              <p:cNvSpPr>
                <a:spLocks noChangeShapeType="1"/>
              </p:cNvSpPr>
              <p:nvPr/>
            </p:nvSpPr>
            <p:spPr bwMode="auto">
              <a:xfrm>
                <a:off x="1152" y="2320"/>
                <a:ext cx="720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074" name="Line 90"/>
              <p:cNvSpPr>
                <a:spLocks noChangeShapeType="1"/>
              </p:cNvSpPr>
              <p:nvPr/>
            </p:nvSpPr>
            <p:spPr bwMode="auto">
              <a:xfrm>
                <a:off x="1152" y="2528"/>
                <a:ext cx="720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075" name="Line 91"/>
              <p:cNvSpPr>
                <a:spLocks noChangeShapeType="1"/>
              </p:cNvSpPr>
              <p:nvPr/>
            </p:nvSpPr>
            <p:spPr bwMode="auto">
              <a:xfrm>
                <a:off x="1152" y="2736"/>
                <a:ext cx="720" cy="0"/>
              </a:xfrm>
              <a:prstGeom prst="line">
                <a:avLst/>
              </a:prstGeom>
              <a:noFill/>
              <a:ln w="28575" cap="sq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076" name="Line 92"/>
              <p:cNvSpPr>
                <a:spLocks noChangeShapeType="1"/>
              </p:cNvSpPr>
              <p:nvPr/>
            </p:nvSpPr>
            <p:spPr bwMode="auto">
              <a:xfrm>
                <a:off x="1152" y="2112"/>
                <a:ext cx="0" cy="624"/>
              </a:xfrm>
              <a:prstGeom prst="line">
                <a:avLst/>
              </a:prstGeom>
              <a:noFill/>
              <a:ln w="28575" cap="sq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077" name="Line 93"/>
              <p:cNvSpPr>
                <a:spLocks noChangeShapeType="1"/>
              </p:cNvSpPr>
              <p:nvPr/>
            </p:nvSpPr>
            <p:spPr bwMode="auto">
              <a:xfrm>
                <a:off x="1392" y="2112"/>
                <a:ext cx="0" cy="624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078" name="Line 94"/>
              <p:cNvSpPr>
                <a:spLocks noChangeShapeType="1"/>
              </p:cNvSpPr>
              <p:nvPr/>
            </p:nvSpPr>
            <p:spPr bwMode="auto">
              <a:xfrm>
                <a:off x="1632" y="2112"/>
                <a:ext cx="0" cy="624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079" name="Line 95"/>
              <p:cNvSpPr>
                <a:spLocks noChangeShapeType="1"/>
              </p:cNvSpPr>
              <p:nvPr/>
            </p:nvSpPr>
            <p:spPr bwMode="auto">
              <a:xfrm>
                <a:off x="1872" y="2112"/>
                <a:ext cx="0" cy="624"/>
              </a:xfrm>
              <a:prstGeom prst="line">
                <a:avLst/>
              </a:prstGeom>
              <a:noFill/>
              <a:ln w="28575" cap="sq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0080" name="Line 96"/>
            <p:cNvSpPr>
              <a:spLocks noChangeShapeType="1"/>
            </p:cNvSpPr>
            <p:nvPr/>
          </p:nvSpPr>
          <p:spPr bwMode="auto">
            <a:xfrm>
              <a:off x="2736" y="1968"/>
              <a:ext cx="0" cy="19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0081" name="Group 97"/>
          <p:cNvGrpSpPr>
            <a:grpSpLocks/>
          </p:cNvGrpSpPr>
          <p:nvPr/>
        </p:nvGrpSpPr>
        <p:grpSpPr bwMode="auto">
          <a:xfrm>
            <a:off x="6539948" y="4343616"/>
            <a:ext cx="1143000" cy="990600"/>
            <a:chOff x="2976" y="2352"/>
            <a:chExt cx="720" cy="624"/>
          </a:xfrm>
        </p:grpSpPr>
        <p:grpSp>
          <p:nvGrpSpPr>
            <p:cNvPr id="170082" name="Group 98"/>
            <p:cNvGrpSpPr>
              <a:grpSpLocks/>
            </p:cNvGrpSpPr>
            <p:nvPr/>
          </p:nvGrpSpPr>
          <p:grpSpPr bwMode="auto">
            <a:xfrm>
              <a:off x="2976" y="2352"/>
              <a:ext cx="720" cy="624"/>
              <a:chOff x="1152" y="2112"/>
              <a:chExt cx="720" cy="624"/>
            </a:xfrm>
          </p:grpSpPr>
          <p:sp>
            <p:nvSpPr>
              <p:cNvPr id="170083" name="Rectangle 99"/>
              <p:cNvSpPr>
                <a:spLocks noChangeArrowheads="1"/>
              </p:cNvSpPr>
              <p:nvPr/>
            </p:nvSpPr>
            <p:spPr bwMode="auto">
              <a:xfrm>
                <a:off x="1632" y="2528"/>
                <a:ext cx="240" cy="208"/>
              </a:xfrm>
              <a:prstGeom prst="rect">
                <a:avLst/>
              </a:prstGeom>
              <a:solidFill>
                <a:srgbClr val="99FFCC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None/>
                </a:pPr>
                <a:r>
                  <a:rPr lang="en-US" altLang="x-none" sz="1400" b="1"/>
                  <a:t>6</a:t>
                </a:r>
                <a:endParaRPr lang="en-GB" altLang="x-none" sz="1400" b="1"/>
              </a:p>
            </p:txBody>
          </p:sp>
          <p:sp>
            <p:nvSpPr>
              <p:cNvPr id="170084" name="Rectangle 100"/>
              <p:cNvSpPr>
                <a:spLocks noChangeArrowheads="1"/>
              </p:cNvSpPr>
              <p:nvPr/>
            </p:nvSpPr>
            <p:spPr bwMode="auto">
              <a:xfrm>
                <a:off x="1392" y="2528"/>
                <a:ext cx="240" cy="208"/>
              </a:xfrm>
              <a:prstGeom prst="rect">
                <a:avLst/>
              </a:prstGeom>
              <a:solidFill>
                <a:srgbClr val="99FFCC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None/>
                </a:pPr>
                <a:r>
                  <a:rPr lang="en-US" altLang="x-none" sz="1400" b="1"/>
                  <a:t>8</a:t>
                </a:r>
                <a:endParaRPr lang="en-GB" altLang="x-none" sz="1400" b="1"/>
              </a:p>
            </p:txBody>
          </p:sp>
          <p:sp>
            <p:nvSpPr>
              <p:cNvPr id="170085" name="Rectangle 101"/>
              <p:cNvSpPr>
                <a:spLocks noChangeArrowheads="1"/>
              </p:cNvSpPr>
              <p:nvPr/>
            </p:nvSpPr>
            <p:spPr bwMode="auto">
              <a:xfrm>
                <a:off x="1152" y="2528"/>
                <a:ext cx="240" cy="208"/>
              </a:xfrm>
              <a:prstGeom prst="rect">
                <a:avLst/>
              </a:prstGeom>
              <a:solidFill>
                <a:srgbClr val="99FFCC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None/>
                </a:pPr>
                <a:r>
                  <a:rPr lang="en-US" altLang="x-none" sz="1400" b="1"/>
                  <a:t>7</a:t>
                </a:r>
                <a:endParaRPr lang="en-GB" altLang="x-none" sz="1400" b="1"/>
              </a:p>
            </p:txBody>
          </p:sp>
          <p:sp>
            <p:nvSpPr>
              <p:cNvPr id="170086" name="Rectangle 102"/>
              <p:cNvSpPr>
                <a:spLocks noChangeArrowheads="1"/>
              </p:cNvSpPr>
              <p:nvPr/>
            </p:nvSpPr>
            <p:spPr bwMode="auto">
              <a:xfrm>
                <a:off x="1632" y="2320"/>
                <a:ext cx="240" cy="208"/>
              </a:xfrm>
              <a:prstGeom prst="rect">
                <a:avLst/>
              </a:prstGeom>
              <a:solidFill>
                <a:srgbClr val="99FFCC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None/>
                </a:pPr>
                <a:r>
                  <a:rPr lang="en-US" altLang="x-none" sz="1400" b="1"/>
                  <a:t>5</a:t>
                </a:r>
                <a:endParaRPr lang="en-GB" altLang="x-none" sz="1400" b="1"/>
              </a:p>
            </p:txBody>
          </p:sp>
          <p:sp>
            <p:nvSpPr>
              <p:cNvPr id="170087" name="Rectangle 103"/>
              <p:cNvSpPr>
                <a:spLocks noChangeArrowheads="1"/>
              </p:cNvSpPr>
              <p:nvPr/>
            </p:nvSpPr>
            <p:spPr bwMode="auto">
              <a:xfrm>
                <a:off x="1392" y="2320"/>
                <a:ext cx="240" cy="20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None/>
                </a:pPr>
                <a:endParaRPr lang="x-none" altLang="x-none" sz="1400" b="1"/>
              </a:p>
            </p:txBody>
          </p:sp>
          <p:sp>
            <p:nvSpPr>
              <p:cNvPr id="170088" name="Rectangle 104"/>
              <p:cNvSpPr>
                <a:spLocks noChangeArrowheads="1"/>
              </p:cNvSpPr>
              <p:nvPr/>
            </p:nvSpPr>
            <p:spPr bwMode="auto">
              <a:xfrm>
                <a:off x="1152" y="2320"/>
                <a:ext cx="240" cy="208"/>
              </a:xfrm>
              <a:prstGeom prst="rect">
                <a:avLst/>
              </a:prstGeom>
              <a:solidFill>
                <a:srgbClr val="99FFCC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None/>
                </a:pPr>
                <a:r>
                  <a:rPr lang="en-US" altLang="x-none" sz="1400" b="1"/>
                  <a:t>4</a:t>
                </a:r>
                <a:endParaRPr lang="en-GB" altLang="x-none" sz="1400" b="1"/>
              </a:p>
            </p:txBody>
          </p:sp>
          <p:sp>
            <p:nvSpPr>
              <p:cNvPr id="170089" name="Rectangle 105"/>
              <p:cNvSpPr>
                <a:spLocks noChangeArrowheads="1"/>
              </p:cNvSpPr>
              <p:nvPr/>
            </p:nvSpPr>
            <p:spPr bwMode="auto">
              <a:xfrm>
                <a:off x="1632" y="2112"/>
                <a:ext cx="240" cy="208"/>
              </a:xfrm>
              <a:prstGeom prst="rect">
                <a:avLst/>
              </a:prstGeom>
              <a:solidFill>
                <a:srgbClr val="99FFCC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None/>
                </a:pPr>
                <a:r>
                  <a:rPr lang="en-US" altLang="x-none" sz="1400" b="1"/>
                  <a:t>3</a:t>
                </a:r>
                <a:endParaRPr lang="en-GB" altLang="x-none" sz="1400" b="1"/>
              </a:p>
            </p:txBody>
          </p:sp>
          <p:sp>
            <p:nvSpPr>
              <p:cNvPr id="170090" name="Rectangle 106"/>
              <p:cNvSpPr>
                <a:spLocks noChangeArrowheads="1"/>
              </p:cNvSpPr>
              <p:nvPr/>
            </p:nvSpPr>
            <p:spPr bwMode="auto">
              <a:xfrm>
                <a:off x="1392" y="2112"/>
                <a:ext cx="240" cy="208"/>
              </a:xfrm>
              <a:prstGeom prst="rect">
                <a:avLst/>
              </a:prstGeom>
              <a:solidFill>
                <a:srgbClr val="99FFCC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None/>
                </a:pPr>
                <a:r>
                  <a:rPr lang="en-US" altLang="x-none" sz="1400" b="1"/>
                  <a:t>2</a:t>
                </a:r>
                <a:endParaRPr lang="en-GB" altLang="x-none" sz="1400" b="1"/>
              </a:p>
            </p:txBody>
          </p:sp>
          <p:sp>
            <p:nvSpPr>
              <p:cNvPr id="170091" name="Rectangle 107"/>
              <p:cNvSpPr>
                <a:spLocks noChangeArrowheads="1"/>
              </p:cNvSpPr>
              <p:nvPr/>
            </p:nvSpPr>
            <p:spPr bwMode="auto">
              <a:xfrm>
                <a:off x="1152" y="2112"/>
                <a:ext cx="240" cy="208"/>
              </a:xfrm>
              <a:prstGeom prst="rect">
                <a:avLst/>
              </a:prstGeom>
              <a:solidFill>
                <a:srgbClr val="99FFCC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None/>
                </a:pPr>
                <a:r>
                  <a:rPr lang="en-US" altLang="x-none" sz="1400" b="1"/>
                  <a:t>1</a:t>
                </a:r>
                <a:endParaRPr lang="en-GB" altLang="x-none" sz="1400" b="1"/>
              </a:p>
            </p:txBody>
          </p:sp>
          <p:sp>
            <p:nvSpPr>
              <p:cNvPr id="170092" name="Line 108"/>
              <p:cNvSpPr>
                <a:spLocks noChangeShapeType="1"/>
              </p:cNvSpPr>
              <p:nvPr/>
            </p:nvSpPr>
            <p:spPr bwMode="auto">
              <a:xfrm>
                <a:off x="1152" y="2112"/>
                <a:ext cx="720" cy="0"/>
              </a:xfrm>
              <a:prstGeom prst="line">
                <a:avLst/>
              </a:prstGeom>
              <a:noFill/>
              <a:ln w="28575" cap="sq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093" name="Line 109"/>
              <p:cNvSpPr>
                <a:spLocks noChangeShapeType="1"/>
              </p:cNvSpPr>
              <p:nvPr/>
            </p:nvSpPr>
            <p:spPr bwMode="auto">
              <a:xfrm>
                <a:off x="1152" y="2320"/>
                <a:ext cx="720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094" name="Line 110"/>
              <p:cNvSpPr>
                <a:spLocks noChangeShapeType="1"/>
              </p:cNvSpPr>
              <p:nvPr/>
            </p:nvSpPr>
            <p:spPr bwMode="auto">
              <a:xfrm>
                <a:off x="1152" y="2528"/>
                <a:ext cx="720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095" name="Line 111"/>
              <p:cNvSpPr>
                <a:spLocks noChangeShapeType="1"/>
              </p:cNvSpPr>
              <p:nvPr/>
            </p:nvSpPr>
            <p:spPr bwMode="auto">
              <a:xfrm>
                <a:off x="1152" y="2736"/>
                <a:ext cx="720" cy="0"/>
              </a:xfrm>
              <a:prstGeom prst="line">
                <a:avLst/>
              </a:prstGeom>
              <a:noFill/>
              <a:ln w="28575" cap="sq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096" name="Line 112"/>
              <p:cNvSpPr>
                <a:spLocks noChangeShapeType="1"/>
              </p:cNvSpPr>
              <p:nvPr/>
            </p:nvSpPr>
            <p:spPr bwMode="auto">
              <a:xfrm>
                <a:off x="1152" y="2112"/>
                <a:ext cx="0" cy="624"/>
              </a:xfrm>
              <a:prstGeom prst="line">
                <a:avLst/>
              </a:prstGeom>
              <a:noFill/>
              <a:ln w="28575" cap="sq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097" name="Line 113"/>
              <p:cNvSpPr>
                <a:spLocks noChangeShapeType="1"/>
              </p:cNvSpPr>
              <p:nvPr/>
            </p:nvSpPr>
            <p:spPr bwMode="auto">
              <a:xfrm>
                <a:off x="1392" y="2112"/>
                <a:ext cx="0" cy="624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098" name="Line 114"/>
              <p:cNvSpPr>
                <a:spLocks noChangeShapeType="1"/>
              </p:cNvSpPr>
              <p:nvPr/>
            </p:nvSpPr>
            <p:spPr bwMode="auto">
              <a:xfrm>
                <a:off x="1632" y="2112"/>
                <a:ext cx="0" cy="624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099" name="Line 115"/>
              <p:cNvSpPr>
                <a:spLocks noChangeShapeType="1"/>
              </p:cNvSpPr>
              <p:nvPr/>
            </p:nvSpPr>
            <p:spPr bwMode="auto">
              <a:xfrm>
                <a:off x="1872" y="2112"/>
                <a:ext cx="0" cy="624"/>
              </a:xfrm>
              <a:prstGeom prst="line">
                <a:avLst/>
              </a:prstGeom>
              <a:noFill/>
              <a:ln w="28575" cap="sq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0100" name="Line 116"/>
            <p:cNvSpPr>
              <a:spLocks noChangeShapeType="1"/>
            </p:cNvSpPr>
            <p:nvPr/>
          </p:nvSpPr>
          <p:spPr bwMode="auto">
            <a:xfrm flipH="1">
              <a:off x="3360" y="2640"/>
              <a:ext cx="14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0119" name="Group 135"/>
          <p:cNvGrpSpPr>
            <a:grpSpLocks/>
          </p:cNvGrpSpPr>
          <p:nvPr/>
        </p:nvGrpSpPr>
        <p:grpSpPr bwMode="auto">
          <a:xfrm>
            <a:off x="7835348" y="4343616"/>
            <a:ext cx="1143000" cy="990600"/>
            <a:chOff x="3600" y="2160"/>
            <a:chExt cx="720" cy="624"/>
          </a:xfrm>
        </p:grpSpPr>
        <p:grpSp>
          <p:nvGrpSpPr>
            <p:cNvPr id="170120" name="Group 136"/>
            <p:cNvGrpSpPr>
              <a:grpSpLocks/>
            </p:cNvGrpSpPr>
            <p:nvPr/>
          </p:nvGrpSpPr>
          <p:grpSpPr bwMode="auto">
            <a:xfrm>
              <a:off x="3600" y="2160"/>
              <a:ext cx="720" cy="624"/>
              <a:chOff x="1152" y="2112"/>
              <a:chExt cx="720" cy="624"/>
            </a:xfrm>
          </p:grpSpPr>
          <p:sp>
            <p:nvSpPr>
              <p:cNvPr id="170121" name="Rectangle 137"/>
              <p:cNvSpPr>
                <a:spLocks noChangeArrowheads="1"/>
              </p:cNvSpPr>
              <p:nvPr/>
            </p:nvSpPr>
            <p:spPr bwMode="auto">
              <a:xfrm>
                <a:off x="1632" y="2528"/>
                <a:ext cx="240" cy="208"/>
              </a:xfrm>
              <a:prstGeom prst="rect">
                <a:avLst/>
              </a:prstGeom>
              <a:solidFill>
                <a:srgbClr val="99FFCC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None/>
                </a:pPr>
                <a:r>
                  <a:rPr lang="en-US" altLang="x-none" sz="1400" b="1"/>
                  <a:t>6</a:t>
                </a:r>
                <a:endParaRPr lang="en-GB" altLang="x-none" sz="1400" b="1"/>
              </a:p>
            </p:txBody>
          </p:sp>
          <p:sp>
            <p:nvSpPr>
              <p:cNvPr id="170122" name="Rectangle 138"/>
              <p:cNvSpPr>
                <a:spLocks noChangeArrowheads="1"/>
              </p:cNvSpPr>
              <p:nvPr/>
            </p:nvSpPr>
            <p:spPr bwMode="auto">
              <a:xfrm>
                <a:off x="1392" y="2528"/>
                <a:ext cx="240" cy="208"/>
              </a:xfrm>
              <a:prstGeom prst="rect">
                <a:avLst/>
              </a:prstGeom>
              <a:solidFill>
                <a:srgbClr val="99FFCC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None/>
                </a:pPr>
                <a:r>
                  <a:rPr lang="en-US" altLang="x-none" sz="1400" b="1"/>
                  <a:t>8</a:t>
                </a:r>
                <a:endParaRPr lang="en-GB" altLang="x-none" sz="1400" b="1"/>
              </a:p>
            </p:txBody>
          </p:sp>
          <p:sp>
            <p:nvSpPr>
              <p:cNvPr id="170123" name="Rectangle 139"/>
              <p:cNvSpPr>
                <a:spLocks noChangeArrowheads="1"/>
              </p:cNvSpPr>
              <p:nvPr/>
            </p:nvSpPr>
            <p:spPr bwMode="auto">
              <a:xfrm>
                <a:off x="1152" y="2528"/>
                <a:ext cx="240" cy="208"/>
              </a:xfrm>
              <a:prstGeom prst="rect">
                <a:avLst/>
              </a:prstGeom>
              <a:solidFill>
                <a:srgbClr val="99FFCC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None/>
                </a:pPr>
                <a:r>
                  <a:rPr lang="en-US" altLang="x-none" sz="1400" b="1"/>
                  <a:t>7</a:t>
                </a:r>
                <a:endParaRPr lang="en-GB" altLang="x-none" sz="1400" b="1"/>
              </a:p>
            </p:txBody>
          </p:sp>
          <p:sp>
            <p:nvSpPr>
              <p:cNvPr id="170124" name="Rectangle 140"/>
              <p:cNvSpPr>
                <a:spLocks noChangeArrowheads="1"/>
              </p:cNvSpPr>
              <p:nvPr/>
            </p:nvSpPr>
            <p:spPr bwMode="auto">
              <a:xfrm>
                <a:off x="1632" y="2320"/>
                <a:ext cx="240" cy="20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None/>
                </a:pPr>
                <a:endParaRPr lang="x-none" altLang="x-none" sz="1400" b="1"/>
              </a:p>
            </p:txBody>
          </p:sp>
          <p:sp>
            <p:nvSpPr>
              <p:cNvPr id="170125" name="Rectangle 141"/>
              <p:cNvSpPr>
                <a:spLocks noChangeArrowheads="1"/>
              </p:cNvSpPr>
              <p:nvPr/>
            </p:nvSpPr>
            <p:spPr bwMode="auto">
              <a:xfrm>
                <a:off x="1392" y="2320"/>
                <a:ext cx="240" cy="208"/>
              </a:xfrm>
              <a:prstGeom prst="rect">
                <a:avLst/>
              </a:prstGeom>
              <a:solidFill>
                <a:srgbClr val="99FFCC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None/>
                </a:pPr>
                <a:r>
                  <a:rPr lang="en-US" altLang="x-none" sz="1400" b="1"/>
                  <a:t>5</a:t>
                </a:r>
                <a:endParaRPr lang="en-GB" altLang="x-none" sz="1400" b="1"/>
              </a:p>
            </p:txBody>
          </p:sp>
          <p:sp>
            <p:nvSpPr>
              <p:cNvPr id="170126" name="Rectangle 142"/>
              <p:cNvSpPr>
                <a:spLocks noChangeArrowheads="1"/>
              </p:cNvSpPr>
              <p:nvPr/>
            </p:nvSpPr>
            <p:spPr bwMode="auto">
              <a:xfrm>
                <a:off x="1152" y="2320"/>
                <a:ext cx="240" cy="208"/>
              </a:xfrm>
              <a:prstGeom prst="rect">
                <a:avLst/>
              </a:prstGeom>
              <a:solidFill>
                <a:srgbClr val="99FFCC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None/>
                </a:pPr>
                <a:r>
                  <a:rPr lang="en-US" altLang="x-none" sz="1400" b="1"/>
                  <a:t>4</a:t>
                </a:r>
                <a:endParaRPr lang="en-GB" altLang="x-none" sz="1400" b="1"/>
              </a:p>
            </p:txBody>
          </p:sp>
          <p:sp>
            <p:nvSpPr>
              <p:cNvPr id="170127" name="Rectangle 143"/>
              <p:cNvSpPr>
                <a:spLocks noChangeArrowheads="1"/>
              </p:cNvSpPr>
              <p:nvPr/>
            </p:nvSpPr>
            <p:spPr bwMode="auto">
              <a:xfrm>
                <a:off x="1632" y="2112"/>
                <a:ext cx="240" cy="208"/>
              </a:xfrm>
              <a:prstGeom prst="rect">
                <a:avLst/>
              </a:prstGeom>
              <a:solidFill>
                <a:srgbClr val="99FFCC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None/>
                </a:pPr>
                <a:r>
                  <a:rPr lang="en-US" altLang="x-none" sz="1400" b="1"/>
                  <a:t>3</a:t>
                </a:r>
                <a:endParaRPr lang="en-GB" altLang="x-none" sz="1400" b="1"/>
              </a:p>
            </p:txBody>
          </p:sp>
          <p:sp>
            <p:nvSpPr>
              <p:cNvPr id="170128" name="Rectangle 144"/>
              <p:cNvSpPr>
                <a:spLocks noChangeArrowheads="1"/>
              </p:cNvSpPr>
              <p:nvPr/>
            </p:nvSpPr>
            <p:spPr bwMode="auto">
              <a:xfrm>
                <a:off x="1392" y="2112"/>
                <a:ext cx="240" cy="208"/>
              </a:xfrm>
              <a:prstGeom prst="rect">
                <a:avLst/>
              </a:prstGeom>
              <a:solidFill>
                <a:srgbClr val="99FFCC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None/>
                </a:pPr>
                <a:r>
                  <a:rPr lang="en-US" altLang="x-none" sz="1400" b="1"/>
                  <a:t>2</a:t>
                </a:r>
                <a:endParaRPr lang="en-GB" altLang="x-none" sz="1400" b="1"/>
              </a:p>
            </p:txBody>
          </p:sp>
          <p:sp>
            <p:nvSpPr>
              <p:cNvPr id="170129" name="Rectangle 145"/>
              <p:cNvSpPr>
                <a:spLocks noChangeArrowheads="1"/>
              </p:cNvSpPr>
              <p:nvPr/>
            </p:nvSpPr>
            <p:spPr bwMode="auto">
              <a:xfrm>
                <a:off x="1152" y="2112"/>
                <a:ext cx="240" cy="208"/>
              </a:xfrm>
              <a:prstGeom prst="rect">
                <a:avLst/>
              </a:prstGeom>
              <a:solidFill>
                <a:srgbClr val="99FFCC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None/>
                </a:pPr>
                <a:r>
                  <a:rPr lang="en-US" altLang="x-none" sz="1400" b="1"/>
                  <a:t>1</a:t>
                </a:r>
                <a:endParaRPr lang="en-GB" altLang="x-none" sz="1400" b="1"/>
              </a:p>
            </p:txBody>
          </p:sp>
          <p:sp>
            <p:nvSpPr>
              <p:cNvPr id="170130" name="Line 146"/>
              <p:cNvSpPr>
                <a:spLocks noChangeShapeType="1"/>
              </p:cNvSpPr>
              <p:nvPr/>
            </p:nvSpPr>
            <p:spPr bwMode="auto">
              <a:xfrm>
                <a:off x="1152" y="2112"/>
                <a:ext cx="720" cy="0"/>
              </a:xfrm>
              <a:prstGeom prst="line">
                <a:avLst/>
              </a:prstGeom>
              <a:noFill/>
              <a:ln w="28575" cap="sq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131" name="Line 147"/>
              <p:cNvSpPr>
                <a:spLocks noChangeShapeType="1"/>
              </p:cNvSpPr>
              <p:nvPr/>
            </p:nvSpPr>
            <p:spPr bwMode="auto">
              <a:xfrm>
                <a:off x="1152" y="2320"/>
                <a:ext cx="720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132" name="Line 148"/>
              <p:cNvSpPr>
                <a:spLocks noChangeShapeType="1"/>
              </p:cNvSpPr>
              <p:nvPr/>
            </p:nvSpPr>
            <p:spPr bwMode="auto">
              <a:xfrm>
                <a:off x="1152" y="2528"/>
                <a:ext cx="720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133" name="Line 149"/>
              <p:cNvSpPr>
                <a:spLocks noChangeShapeType="1"/>
              </p:cNvSpPr>
              <p:nvPr/>
            </p:nvSpPr>
            <p:spPr bwMode="auto">
              <a:xfrm>
                <a:off x="1152" y="2736"/>
                <a:ext cx="720" cy="0"/>
              </a:xfrm>
              <a:prstGeom prst="line">
                <a:avLst/>
              </a:prstGeom>
              <a:noFill/>
              <a:ln w="28575" cap="sq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134" name="Line 150"/>
              <p:cNvSpPr>
                <a:spLocks noChangeShapeType="1"/>
              </p:cNvSpPr>
              <p:nvPr/>
            </p:nvSpPr>
            <p:spPr bwMode="auto">
              <a:xfrm>
                <a:off x="1152" y="2112"/>
                <a:ext cx="0" cy="624"/>
              </a:xfrm>
              <a:prstGeom prst="line">
                <a:avLst/>
              </a:prstGeom>
              <a:noFill/>
              <a:ln w="28575" cap="sq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135" name="Line 151"/>
              <p:cNvSpPr>
                <a:spLocks noChangeShapeType="1"/>
              </p:cNvSpPr>
              <p:nvPr/>
            </p:nvSpPr>
            <p:spPr bwMode="auto">
              <a:xfrm>
                <a:off x="1392" y="2112"/>
                <a:ext cx="0" cy="624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136" name="Line 152"/>
              <p:cNvSpPr>
                <a:spLocks noChangeShapeType="1"/>
              </p:cNvSpPr>
              <p:nvPr/>
            </p:nvSpPr>
            <p:spPr bwMode="auto">
              <a:xfrm>
                <a:off x="1632" y="2112"/>
                <a:ext cx="0" cy="624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137" name="Line 153"/>
              <p:cNvSpPr>
                <a:spLocks noChangeShapeType="1"/>
              </p:cNvSpPr>
              <p:nvPr/>
            </p:nvSpPr>
            <p:spPr bwMode="auto">
              <a:xfrm>
                <a:off x="1872" y="2112"/>
                <a:ext cx="0" cy="624"/>
              </a:xfrm>
              <a:prstGeom prst="line">
                <a:avLst/>
              </a:prstGeom>
              <a:noFill/>
              <a:ln w="28575" cap="sq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0138" name="Line 154"/>
            <p:cNvSpPr>
              <a:spLocks noChangeShapeType="1"/>
            </p:cNvSpPr>
            <p:nvPr/>
          </p:nvSpPr>
          <p:spPr bwMode="auto">
            <a:xfrm flipV="1">
              <a:off x="4176" y="2448"/>
              <a:ext cx="0" cy="19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5" name="Group 117"/>
          <p:cNvGrpSpPr>
            <a:grpSpLocks/>
          </p:cNvGrpSpPr>
          <p:nvPr/>
        </p:nvGrpSpPr>
        <p:grpSpPr bwMode="auto">
          <a:xfrm>
            <a:off x="7447722" y="1716305"/>
            <a:ext cx="1143000" cy="990600"/>
            <a:chOff x="1152" y="2112"/>
            <a:chExt cx="720" cy="624"/>
          </a:xfrm>
        </p:grpSpPr>
        <p:sp>
          <p:nvSpPr>
            <p:cNvPr id="166" name="Rectangle 118"/>
            <p:cNvSpPr>
              <a:spLocks noChangeArrowheads="1"/>
            </p:cNvSpPr>
            <p:nvPr/>
          </p:nvSpPr>
          <p:spPr bwMode="auto">
            <a:xfrm>
              <a:off x="1632" y="2528"/>
              <a:ext cx="240" cy="2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None/>
              </a:pPr>
              <a:endParaRPr lang="x-none" altLang="x-none" sz="1400" b="1"/>
            </a:p>
          </p:txBody>
        </p:sp>
        <p:sp>
          <p:nvSpPr>
            <p:cNvPr id="167" name="Rectangle 119"/>
            <p:cNvSpPr>
              <a:spLocks noChangeArrowheads="1"/>
            </p:cNvSpPr>
            <p:nvPr/>
          </p:nvSpPr>
          <p:spPr bwMode="auto">
            <a:xfrm>
              <a:off x="1392" y="2528"/>
              <a:ext cx="240" cy="208"/>
            </a:xfrm>
            <a:prstGeom prst="rect">
              <a:avLst/>
            </a:prstGeom>
            <a:solidFill>
              <a:srgbClr val="FF9999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None/>
              </a:pPr>
              <a:r>
                <a:rPr lang="en-US" altLang="x-none" sz="1400" b="1"/>
                <a:t>8</a:t>
              </a:r>
              <a:endParaRPr lang="en-GB" altLang="x-none" sz="1400" b="1"/>
            </a:p>
          </p:txBody>
        </p:sp>
        <p:sp>
          <p:nvSpPr>
            <p:cNvPr id="168" name="Rectangle 120"/>
            <p:cNvSpPr>
              <a:spLocks noChangeArrowheads="1"/>
            </p:cNvSpPr>
            <p:nvPr/>
          </p:nvSpPr>
          <p:spPr bwMode="auto">
            <a:xfrm>
              <a:off x="1152" y="2528"/>
              <a:ext cx="240" cy="208"/>
            </a:xfrm>
            <a:prstGeom prst="rect">
              <a:avLst/>
            </a:prstGeom>
            <a:solidFill>
              <a:srgbClr val="FF9999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None/>
              </a:pPr>
              <a:r>
                <a:rPr lang="en-US" altLang="x-none" sz="1400" b="1"/>
                <a:t>7</a:t>
              </a:r>
              <a:endParaRPr lang="en-GB" altLang="x-none" sz="1400" b="1"/>
            </a:p>
          </p:txBody>
        </p:sp>
        <p:sp>
          <p:nvSpPr>
            <p:cNvPr id="169" name="Rectangle 121"/>
            <p:cNvSpPr>
              <a:spLocks noChangeArrowheads="1"/>
            </p:cNvSpPr>
            <p:nvPr/>
          </p:nvSpPr>
          <p:spPr bwMode="auto">
            <a:xfrm>
              <a:off x="1632" y="2320"/>
              <a:ext cx="240" cy="208"/>
            </a:xfrm>
            <a:prstGeom prst="rect">
              <a:avLst/>
            </a:prstGeom>
            <a:solidFill>
              <a:srgbClr val="FF9999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None/>
              </a:pPr>
              <a:r>
                <a:rPr lang="en-US" altLang="x-none" sz="1400" b="1"/>
                <a:t>6</a:t>
              </a:r>
              <a:endParaRPr lang="en-GB" altLang="x-none" sz="1400" b="1"/>
            </a:p>
          </p:txBody>
        </p:sp>
        <p:sp>
          <p:nvSpPr>
            <p:cNvPr id="170" name="Rectangle 122"/>
            <p:cNvSpPr>
              <a:spLocks noChangeArrowheads="1"/>
            </p:cNvSpPr>
            <p:nvPr/>
          </p:nvSpPr>
          <p:spPr bwMode="auto">
            <a:xfrm>
              <a:off x="1392" y="2320"/>
              <a:ext cx="240" cy="208"/>
            </a:xfrm>
            <a:prstGeom prst="rect">
              <a:avLst/>
            </a:prstGeom>
            <a:solidFill>
              <a:srgbClr val="FF9999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None/>
              </a:pPr>
              <a:r>
                <a:rPr lang="en-US" altLang="x-none" sz="1400" b="1"/>
                <a:t>5</a:t>
              </a:r>
              <a:endParaRPr lang="en-GB" altLang="x-none" sz="1400" b="1"/>
            </a:p>
          </p:txBody>
        </p:sp>
        <p:sp>
          <p:nvSpPr>
            <p:cNvPr id="171" name="Rectangle 123"/>
            <p:cNvSpPr>
              <a:spLocks noChangeArrowheads="1"/>
            </p:cNvSpPr>
            <p:nvPr/>
          </p:nvSpPr>
          <p:spPr bwMode="auto">
            <a:xfrm>
              <a:off x="1152" y="2320"/>
              <a:ext cx="240" cy="208"/>
            </a:xfrm>
            <a:prstGeom prst="rect">
              <a:avLst/>
            </a:prstGeom>
            <a:solidFill>
              <a:srgbClr val="FF9999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None/>
              </a:pPr>
              <a:r>
                <a:rPr lang="en-US" altLang="x-none" sz="1400" b="1"/>
                <a:t>4</a:t>
              </a:r>
              <a:endParaRPr lang="en-GB" altLang="x-none" sz="1400" b="1"/>
            </a:p>
          </p:txBody>
        </p:sp>
        <p:sp>
          <p:nvSpPr>
            <p:cNvPr id="172" name="Rectangle 124"/>
            <p:cNvSpPr>
              <a:spLocks noChangeArrowheads="1"/>
            </p:cNvSpPr>
            <p:nvPr/>
          </p:nvSpPr>
          <p:spPr bwMode="auto">
            <a:xfrm>
              <a:off x="1632" y="2112"/>
              <a:ext cx="240" cy="208"/>
            </a:xfrm>
            <a:prstGeom prst="rect">
              <a:avLst/>
            </a:prstGeom>
            <a:solidFill>
              <a:srgbClr val="FF9999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None/>
              </a:pPr>
              <a:r>
                <a:rPr lang="en-US" altLang="x-none" sz="1400" b="1"/>
                <a:t>3</a:t>
              </a:r>
              <a:endParaRPr lang="en-GB" altLang="x-none" sz="1400" b="1"/>
            </a:p>
          </p:txBody>
        </p:sp>
        <p:sp>
          <p:nvSpPr>
            <p:cNvPr id="173" name="Rectangle 125"/>
            <p:cNvSpPr>
              <a:spLocks noChangeArrowheads="1"/>
            </p:cNvSpPr>
            <p:nvPr/>
          </p:nvSpPr>
          <p:spPr bwMode="auto">
            <a:xfrm>
              <a:off x="1392" y="2112"/>
              <a:ext cx="240" cy="208"/>
            </a:xfrm>
            <a:prstGeom prst="rect">
              <a:avLst/>
            </a:prstGeom>
            <a:solidFill>
              <a:srgbClr val="FF9999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None/>
              </a:pPr>
              <a:r>
                <a:rPr lang="en-US" altLang="x-none" sz="1400" b="1"/>
                <a:t>2</a:t>
              </a:r>
              <a:endParaRPr lang="en-GB" altLang="x-none" sz="1400" b="1"/>
            </a:p>
          </p:txBody>
        </p:sp>
        <p:sp>
          <p:nvSpPr>
            <p:cNvPr id="174" name="Rectangle 126"/>
            <p:cNvSpPr>
              <a:spLocks noChangeArrowheads="1"/>
            </p:cNvSpPr>
            <p:nvPr/>
          </p:nvSpPr>
          <p:spPr bwMode="auto">
            <a:xfrm>
              <a:off x="1152" y="2112"/>
              <a:ext cx="240" cy="208"/>
            </a:xfrm>
            <a:prstGeom prst="rect">
              <a:avLst/>
            </a:prstGeom>
            <a:solidFill>
              <a:srgbClr val="FF9999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None/>
              </a:pPr>
              <a:r>
                <a:rPr lang="en-US" altLang="x-none" sz="1400" b="1"/>
                <a:t>1</a:t>
              </a:r>
              <a:endParaRPr lang="en-GB" altLang="x-none" sz="1400" b="1"/>
            </a:p>
          </p:txBody>
        </p:sp>
        <p:sp>
          <p:nvSpPr>
            <p:cNvPr id="175" name="Line 127"/>
            <p:cNvSpPr>
              <a:spLocks noChangeShapeType="1"/>
            </p:cNvSpPr>
            <p:nvPr/>
          </p:nvSpPr>
          <p:spPr bwMode="auto">
            <a:xfrm>
              <a:off x="1152" y="2112"/>
              <a:ext cx="720" cy="0"/>
            </a:xfrm>
            <a:prstGeom prst="line">
              <a:avLst/>
            </a:prstGeom>
            <a:noFill/>
            <a:ln w="28575" cap="sq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Line 128"/>
            <p:cNvSpPr>
              <a:spLocks noChangeShapeType="1"/>
            </p:cNvSpPr>
            <p:nvPr/>
          </p:nvSpPr>
          <p:spPr bwMode="auto">
            <a:xfrm>
              <a:off x="1152" y="2320"/>
              <a:ext cx="720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7" name="Line 129"/>
            <p:cNvSpPr>
              <a:spLocks noChangeShapeType="1"/>
            </p:cNvSpPr>
            <p:nvPr/>
          </p:nvSpPr>
          <p:spPr bwMode="auto">
            <a:xfrm>
              <a:off x="1152" y="2528"/>
              <a:ext cx="720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Line 130"/>
            <p:cNvSpPr>
              <a:spLocks noChangeShapeType="1"/>
            </p:cNvSpPr>
            <p:nvPr/>
          </p:nvSpPr>
          <p:spPr bwMode="auto">
            <a:xfrm>
              <a:off x="1152" y="2736"/>
              <a:ext cx="720" cy="0"/>
            </a:xfrm>
            <a:prstGeom prst="line">
              <a:avLst/>
            </a:prstGeom>
            <a:noFill/>
            <a:ln w="28575" cap="sq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Line 131"/>
            <p:cNvSpPr>
              <a:spLocks noChangeShapeType="1"/>
            </p:cNvSpPr>
            <p:nvPr/>
          </p:nvSpPr>
          <p:spPr bwMode="auto">
            <a:xfrm>
              <a:off x="1152" y="2112"/>
              <a:ext cx="0" cy="624"/>
            </a:xfrm>
            <a:prstGeom prst="line">
              <a:avLst/>
            </a:prstGeom>
            <a:noFill/>
            <a:ln w="28575" cap="sq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Line 132"/>
            <p:cNvSpPr>
              <a:spLocks noChangeShapeType="1"/>
            </p:cNvSpPr>
            <p:nvPr/>
          </p:nvSpPr>
          <p:spPr bwMode="auto">
            <a:xfrm>
              <a:off x="1392" y="2112"/>
              <a:ext cx="0" cy="624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Line 133"/>
            <p:cNvSpPr>
              <a:spLocks noChangeShapeType="1"/>
            </p:cNvSpPr>
            <p:nvPr/>
          </p:nvSpPr>
          <p:spPr bwMode="auto">
            <a:xfrm>
              <a:off x="1632" y="2112"/>
              <a:ext cx="0" cy="624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Line 134"/>
            <p:cNvSpPr>
              <a:spLocks noChangeShapeType="1"/>
            </p:cNvSpPr>
            <p:nvPr/>
          </p:nvSpPr>
          <p:spPr bwMode="auto">
            <a:xfrm>
              <a:off x="1872" y="2112"/>
              <a:ext cx="0" cy="624"/>
            </a:xfrm>
            <a:prstGeom prst="line">
              <a:avLst/>
            </a:prstGeom>
            <a:noFill/>
            <a:ln w="28575" cap="sq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3" name="Group 155"/>
          <p:cNvGrpSpPr>
            <a:grpSpLocks/>
          </p:cNvGrpSpPr>
          <p:nvPr/>
        </p:nvGrpSpPr>
        <p:grpSpPr bwMode="auto">
          <a:xfrm>
            <a:off x="3942522" y="1716305"/>
            <a:ext cx="1143000" cy="990600"/>
            <a:chOff x="1152" y="2112"/>
            <a:chExt cx="720" cy="624"/>
          </a:xfrm>
        </p:grpSpPr>
        <p:sp>
          <p:nvSpPr>
            <p:cNvPr id="184" name="Rectangle 156"/>
            <p:cNvSpPr>
              <a:spLocks noChangeArrowheads="1"/>
            </p:cNvSpPr>
            <p:nvPr/>
          </p:nvSpPr>
          <p:spPr bwMode="auto">
            <a:xfrm>
              <a:off x="1632" y="2528"/>
              <a:ext cx="240" cy="208"/>
            </a:xfrm>
            <a:prstGeom prst="rect">
              <a:avLst/>
            </a:prstGeom>
            <a:solidFill>
              <a:srgbClr val="99FFCC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None/>
              </a:pPr>
              <a:r>
                <a:rPr lang="en-US" altLang="x-none" sz="1400" b="1"/>
                <a:t>5</a:t>
              </a:r>
              <a:endParaRPr lang="en-GB" altLang="x-none" sz="1400" b="1"/>
            </a:p>
          </p:txBody>
        </p:sp>
        <p:sp>
          <p:nvSpPr>
            <p:cNvPr id="185" name="Rectangle 157"/>
            <p:cNvSpPr>
              <a:spLocks noChangeArrowheads="1"/>
            </p:cNvSpPr>
            <p:nvPr/>
          </p:nvSpPr>
          <p:spPr bwMode="auto">
            <a:xfrm>
              <a:off x="1392" y="2528"/>
              <a:ext cx="240" cy="208"/>
            </a:xfrm>
            <a:prstGeom prst="rect">
              <a:avLst/>
            </a:prstGeom>
            <a:solidFill>
              <a:srgbClr val="99FFCC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None/>
              </a:pPr>
              <a:r>
                <a:rPr lang="en-US" altLang="x-none" sz="1400" b="1"/>
                <a:t>6</a:t>
              </a:r>
              <a:endParaRPr lang="en-GB" altLang="x-none" sz="1400" b="1"/>
            </a:p>
          </p:txBody>
        </p:sp>
        <p:sp>
          <p:nvSpPr>
            <p:cNvPr id="186" name="Rectangle 158"/>
            <p:cNvSpPr>
              <a:spLocks noChangeArrowheads="1"/>
            </p:cNvSpPr>
            <p:nvPr/>
          </p:nvSpPr>
          <p:spPr bwMode="auto">
            <a:xfrm>
              <a:off x="1152" y="2528"/>
              <a:ext cx="240" cy="208"/>
            </a:xfrm>
            <a:prstGeom prst="rect">
              <a:avLst/>
            </a:prstGeom>
            <a:solidFill>
              <a:srgbClr val="99FFCC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None/>
              </a:pPr>
              <a:r>
                <a:rPr lang="en-US" altLang="x-none" sz="1400" b="1"/>
                <a:t>7</a:t>
              </a:r>
              <a:endParaRPr lang="en-GB" altLang="x-none" sz="1400" b="1"/>
            </a:p>
          </p:txBody>
        </p:sp>
        <p:sp>
          <p:nvSpPr>
            <p:cNvPr id="187" name="Rectangle 159"/>
            <p:cNvSpPr>
              <a:spLocks noChangeArrowheads="1"/>
            </p:cNvSpPr>
            <p:nvPr/>
          </p:nvSpPr>
          <p:spPr bwMode="auto">
            <a:xfrm>
              <a:off x="1632" y="2320"/>
              <a:ext cx="240" cy="2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None/>
              </a:pPr>
              <a:endParaRPr lang="x-none" altLang="x-none" sz="1400" b="1"/>
            </a:p>
          </p:txBody>
        </p:sp>
        <p:sp>
          <p:nvSpPr>
            <p:cNvPr id="188" name="Rectangle 160"/>
            <p:cNvSpPr>
              <a:spLocks noChangeArrowheads="1"/>
            </p:cNvSpPr>
            <p:nvPr/>
          </p:nvSpPr>
          <p:spPr bwMode="auto">
            <a:xfrm>
              <a:off x="1392" y="2320"/>
              <a:ext cx="240" cy="208"/>
            </a:xfrm>
            <a:prstGeom prst="rect">
              <a:avLst/>
            </a:prstGeom>
            <a:solidFill>
              <a:srgbClr val="99FFCC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None/>
              </a:pPr>
              <a:r>
                <a:rPr lang="en-US" altLang="x-none" sz="1400" b="1"/>
                <a:t>8</a:t>
              </a:r>
              <a:endParaRPr lang="en-GB" altLang="x-none" sz="1400" b="1"/>
            </a:p>
          </p:txBody>
        </p:sp>
        <p:sp>
          <p:nvSpPr>
            <p:cNvPr id="189" name="Rectangle 161"/>
            <p:cNvSpPr>
              <a:spLocks noChangeArrowheads="1"/>
            </p:cNvSpPr>
            <p:nvPr/>
          </p:nvSpPr>
          <p:spPr bwMode="auto">
            <a:xfrm>
              <a:off x="1152" y="2320"/>
              <a:ext cx="240" cy="208"/>
            </a:xfrm>
            <a:prstGeom prst="rect">
              <a:avLst/>
            </a:prstGeom>
            <a:solidFill>
              <a:srgbClr val="99FFCC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None/>
              </a:pPr>
              <a:r>
                <a:rPr lang="en-US" altLang="x-none" sz="1400" b="1"/>
                <a:t>4</a:t>
              </a:r>
              <a:endParaRPr lang="en-GB" altLang="x-none" sz="1400" b="1"/>
            </a:p>
          </p:txBody>
        </p:sp>
        <p:sp>
          <p:nvSpPr>
            <p:cNvPr id="190" name="Rectangle 162"/>
            <p:cNvSpPr>
              <a:spLocks noChangeArrowheads="1"/>
            </p:cNvSpPr>
            <p:nvPr/>
          </p:nvSpPr>
          <p:spPr bwMode="auto">
            <a:xfrm>
              <a:off x="1632" y="2112"/>
              <a:ext cx="240" cy="208"/>
            </a:xfrm>
            <a:prstGeom prst="rect">
              <a:avLst/>
            </a:prstGeom>
            <a:solidFill>
              <a:srgbClr val="99FFCC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None/>
              </a:pPr>
              <a:r>
                <a:rPr lang="en-US" altLang="x-none" sz="1400" b="1"/>
                <a:t>3</a:t>
              </a:r>
              <a:endParaRPr lang="en-GB" altLang="x-none" sz="1400" b="1"/>
            </a:p>
          </p:txBody>
        </p:sp>
        <p:sp>
          <p:nvSpPr>
            <p:cNvPr id="191" name="Rectangle 163"/>
            <p:cNvSpPr>
              <a:spLocks noChangeArrowheads="1"/>
            </p:cNvSpPr>
            <p:nvPr/>
          </p:nvSpPr>
          <p:spPr bwMode="auto">
            <a:xfrm>
              <a:off x="1392" y="2112"/>
              <a:ext cx="240" cy="208"/>
            </a:xfrm>
            <a:prstGeom prst="rect">
              <a:avLst/>
            </a:prstGeom>
            <a:solidFill>
              <a:srgbClr val="99FFCC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None/>
              </a:pPr>
              <a:r>
                <a:rPr lang="en-US" altLang="x-none" sz="1400" b="1"/>
                <a:t>2</a:t>
              </a:r>
              <a:endParaRPr lang="en-GB" altLang="x-none" sz="1400" b="1"/>
            </a:p>
          </p:txBody>
        </p:sp>
        <p:sp>
          <p:nvSpPr>
            <p:cNvPr id="192" name="Rectangle 164"/>
            <p:cNvSpPr>
              <a:spLocks noChangeArrowheads="1"/>
            </p:cNvSpPr>
            <p:nvPr/>
          </p:nvSpPr>
          <p:spPr bwMode="auto">
            <a:xfrm>
              <a:off x="1152" y="2112"/>
              <a:ext cx="240" cy="208"/>
            </a:xfrm>
            <a:prstGeom prst="rect">
              <a:avLst/>
            </a:prstGeom>
            <a:solidFill>
              <a:srgbClr val="99FFCC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None/>
              </a:pPr>
              <a:r>
                <a:rPr lang="en-US" altLang="x-none" sz="1400" b="1"/>
                <a:t>1</a:t>
              </a:r>
              <a:endParaRPr lang="en-GB" altLang="x-none" sz="1400" b="1"/>
            </a:p>
          </p:txBody>
        </p:sp>
        <p:sp>
          <p:nvSpPr>
            <p:cNvPr id="193" name="Line 165"/>
            <p:cNvSpPr>
              <a:spLocks noChangeShapeType="1"/>
            </p:cNvSpPr>
            <p:nvPr/>
          </p:nvSpPr>
          <p:spPr bwMode="auto">
            <a:xfrm>
              <a:off x="1152" y="2112"/>
              <a:ext cx="720" cy="0"/>
            </a:xfrm>
            <a:prstGeom prst="line">
              <a:avLst/>
            </a:prstGeom>
            <a:noFill/>
            <a:ln w="28575" cap="sq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Line 166"/>
            <p:cNvSpPr>
              <a:spLocks noChangeShapeType="1"/>
            </p:cNvSpPr>
            <p:nvPr/>
          </p:nvSpPr>
          <p:spPr bwMode="auto">
            <a:xfrm>
              <a:off x="1152" y="2320"/>
              <a:ext cx="720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" name="Line 167"/>
            <p:cNvSpPr>
              <a:spLocks noChangeShapeType="1"/>
            </p:cNvSpPr>
            <p:nvPr/>
          </p:nvSpPr>
          <p:spPr bwMode="auto">
            <a:xfrm>
              <a:off x="1152" y="2528"/>
              <a:ext cx="720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Line 168"/>
            <p:cNvSpPr>
              <a:spLocks noChangeShapeType="1"/>
            </p:cNvSpPr>
            <p:nvPr/>
          </p:nvSpPr>
          <p:spPr bwMode="auto">
            <a:xfrm>
              <a:off x="1152" y="2736"/>
              <a:ext cx="720" cy="0"/>
            </a:xfrm>
            <a:prstGeom prst="line">
              <a:avLst/>
            </a:prstGeom>
            <a:noFill/>
            <a:ln w="28575" cap="sq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Line 169"/>
            <p:cNvSpPr>
              <a:spLocks noChangeShapeType="1"/>
            </p:cNvSpPr>
            <p:nvPr/>
          </p:nvSpPr>
          <p:spPr bwMode="auto">
            <a:xfrm>
              <a:off x="1152" y="2112"/>
              <a:ext cx="0" cy="624"/>
            </a:xfrm>
            <a:prstGeom prst="line">
              <a:avLst/>
            </a:prstGeom>
            <a:noFill/>
            <a:ln w="28575" cap="sq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Line 170"/>
            <p:cNvSpPr>
              <a:spLocks noChangeShapeType="1"/>
            </p:cNvSpPr>
            <p:nvPr/>
          </p:nvSpPr>
          <p:spPr bwMode="auto">
            <a:xfrm>
              <a:off x="1392" y="2112"/>
              <a:ext cx="0" cy="624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9" name="Line 171"/>
            <p:cNvSpPr>
              <a:spLocks noChangeShapeType="1"/>
            </p:cNvSpPr>
            <p:nvPr/>
          </p:nvSpPr>
          <p:spPr bwMode="auto">
            <a:xfrm>
              <a:off x="1632" y="2112"/>
              <a:ext cx="0" cy="624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Line 172"/>
            <p:cNvSpPr>
              <a:spLocks noChangeShapeType="1"/>
            </p:cNvSpPr>
            <p:nvPr/>
          </p:nvSpPr>
          <p:spPr bwMode="auto">
            <a:xfrm>
              <a:off x="1872" y="2112"/>
              <a:ext cx="0" cy="624"/>
            </a:xfrm>
            <a:prstGeom prst="line">
              <a:avLst/>
            </a:prstGeom>
            <a:noFill/>
            <a:ln w="28575" cap="sq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1" name="Line 173"/>
          <p:cNvSpPr>
            <a:spLocks noChangeShapeType="1"/>
          </p:cNvSpPr>
          <p:nvPr/>
        </p:nvSpPr>
        <p:spPr bwMode="auto">
          <a:xfrm>
            <a:off x="5466522" y="2173505"/>
            <a:ext cx="1600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2" name="Text Box 174"/>
          <p:cNvSpPr txBox="1">
            <a:spLocks noChangeArrowheads="1"/>
          </p:cNvSpPr>
          <p:nvPr/>
        </p:nvSpPr>
        <p:spPr bwMode="auto">
          <a:xfrm>
            <a:off x="3866322" y="3011705"/>
            <a:ext cx="1524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b="1">
                <a:latin typeface="Arial" charset="0"/>
              </a:rPr>
              <a:t>Initial</a:t>
            </a:r>
            <a:r>
              <a:rPr lang="en-US" altLang="x-none">
                <a:latin typeface="Arial" charset="0"/>
              </a:rPr>
              <a:t> </a:t>
            </a:r>
            <a:r>
              <a:rPr lang="en-US" altLang="x-none" b="1">
                <a:latin typeface="Arial" charset="0"/>
              </a:rPr>
              <a:t>state</a:t>
            </a:r>
            <a:endParaRPr lang="en-GB" altLang="x-none" b="1">
              <a:latin typeface="Arial" charset="0"/>
            </a:endParaRPr>
          </a:p>
        </p:txBody>
      </p:sp>
      <p:sp>
        <p:nvSpPr>
          <p:cNvPr id="203" name="Text Box 175"/>
          <p:cNvSpPr txBox="1">
            <a:spLocks noChangeArrowheads="1"/>
          </p:cNvSpPr>
          <p:nvPr/>
        </p:nvSpPr>
        <p:spPr bwMode="auto">
          <a:xfrm>
            <a:off x="7447722" y="3011705"/>
            <a:ext cx="1524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b="1">
                <a:latin typeface="Arial" charset="0"/>
              </a:rPr>
              <a:t>Goal state</a:t>
            </a:r>
            <a:endParaRPr lang="en-GB" altLang="x-none" b="1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3227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539" y="904875"/>
            <a:ext cx="7400925" cy="504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2057400" y="304801"/>
            <a:ext cx="815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31" charset="0"/>
                <a:ea typeface="ＭＳ Ｐゴシック" pitchFamily="31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31" charset="0"/>
                <a:ea typeface="ＭＳ Ｐゴシック" pitchFamily="31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31" charset="0"/>
                <a:ea typeface="ＭＳ Ｐゴシック" pitchFamily="31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31" charset="0"/>
                <a:ea typeface="ＭＳ Ｐゴシック" pitchFamily="31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31" charset="0"/>
                <a:ea typeface="ＭＳ Ｐゴシック" pitchFamily="31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31" charset="0"/>
                <a:ea typeface="ＭＳ Ｐゴシック" pitchFamily="31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31" charset="0"/>
                <a:ea typeface="ＭＳ Ｐゴシック" pitchFamily="31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31" charset="0"/>
                <a:ea typeface="ＭＳ Ｐゴシック" pitchFamily="31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31" charset="0"/>
                <a:ea typeface="ＭＳ Ｐゴシック" pitchFamily="31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2000" dirty="0"/>
              <a:t>State space of the 8-puzzle generated by “move blank” operations</a:t>
            </a:r>
          </a:p>
        </p:txBody>
      </p:sp>
    </p:spTree>
    <p:extLst>
      <p:ext uri="{BB962C8B-B14F-4D97-AF65-F5344CB8AC3E}">
        <p14:creationId xmlns:p14="http://schemas.microsoft.com/office/powerpoint/2010/main" val="1502461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Fragment of 8-Puzzle Problem Space </a:t>
            </a:r>
          </a:p>
        </p:txBody>
      </p:sp>
      <p:graphicFrame>
        <p:nvGraphicFramePr>
          <p:cNvPr id="1026" name="Object 3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951597456"/>
              </p:ext>
            </p:extLst>
          </p:nvPr>
        </p:nvGraphicFramePr>
        <p:xfrm>
          <a:off x="1943100" y="1741487"/>
          <a:ext cx="8305800" cy="497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497221" imgH="4495238" progId="Paint.Picture">
                  <p:embed/>
                </p:oleObj>
              </mc:Choice>
              <mc:Fallback>
                <p:oleObj name="Bitmap Image" r:id="rId2" imgW="7497221" imgH="4495238" progId="Paint.Picture">
                  <p:embed/>
                  <p:pic>
                    <p:nvPicPr>
                      <p:cNvPr id="102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3100" y="1741487"/>
                        <a:ext cx="8305800" cy="4979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66479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Problem Formulation:</a:t>
            </a:r>
            <a:br>
              <a:rPr lang="en-US" altLang="x-none" dirty="0"/>
            </a:br>
            <a:r>
              <a:rPr lang="en-US" altLang="x-none" dirty="0"/>
              <a:t>Missionaries and Cannibals</a:t>
            </a:r>
          </a:p>
        </p:txBody>
      </p:sp>
      <p:sp>
        <p:nvSpPr>
          <p:cNvPr id="1474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x-none" dirty="0"/>
              <a:t>Three missionaries and three cannibals are on the left bank of a river.</a:t>
            </a:r>
          </a:p>
          <a:p>
            <a:endParaRPr lang="en-US" altLang="x-none" dirty="0"/>
          </a:p>
          <a:p>
            <a:r>
              <a:rPr lang="en-US" altLang="x-none" dirty="0"/>
              <a:t>There is one boat which can hold one or two people. </a:t>
            </a:r>
          </a:p>
          <a:p>
            <a:endParaRPr lang="en-US" altLang="x-none" dirty="0"/>
          </a:p>
          <a:p>
            <a:r>
              <a:rPr lang="en-US" altLang="x-none" dirty="0"/>
              <a:t>Find a way to get everyone to the right bank, </a:t>
            </a:r>
            <a:r>
              <a:rPr lang="en-US" altLang="x-none" dirty="0">
                <a:solidFill>
                  <a:srgbClr val="7030A0"/>
                </a:solidFill>
              </a:rPr>
              <a:t>without ever leaving a group of missionaries in one place outnumbered by cannibals </a:t>
            </a:r>
            <a:r>
              <a:rPr lang="en-US" altLang="x-none" dirty="0"/>
              <a:t>in that place.</a:t>
            </a:r>
          </a:p>
          <a:p>
            <a:endParaRPr lang="en-US" altLang="x-none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230B5-B62B-42E2-B648-D3D9F052395A}" type="slidenum">
              <a:rPr lang="en-GB" altLang="x-none"/>
              <a:pPr/>
              <a:t>58</a:t>
            </a:fld>
            <a:endParaRPr lang="en-GB" altLang="x-none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462" y="4729162"/>
            <a:ext cx="253365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4428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Missionaries and cannibals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x-none" u="sng" dirty="0">
                <a:solidFill>
                  <a:srgbClr val="7030A0"/>
                </a:solidFill>
              </a:rPr>
              <a:t>States</a:t>
            </a:r>
            <a:r>
              <a:rPr lang="en-US" altLang="x-none" dirty="0"/>
              <a:t>: three numbers (i, j, k) representing the number of missionaries, cannibals, and boats on the left bank of the river.</a:t>
            </a:r>
          </a:p>
          <a:p>
            <a:r>
              <a:rPr lang="en-US" altLang="x-none" u="sng" dirty="0">
                <a:solidFill>
                  <a:srgbClr val="7030A0"/>
                </a:solidFill>
              </a:rPr>
              <a:t>Initial state</a:t>
            </a:r>
            <a:r>
              <a:rPr lang="en-US" altLang="x-none" dirty="0"/>
              <a:t>: (3, 3, 1)</a:t>
            </a:r>
          </a:p>
          <a:p>
            <a:r>
              <a:rPr lang="en-US" altLang="x-none" u="sng" dirty="0">
                <a:solidFill>
                  <a:srgbClr val="7030A0"/>
                </a:solidFill>
              </a:rPr>
              <a:t>Operators</a:t>
            </a:r>
            <a:r>
              <a:rPr lang="en-US" altLang="x-none" dirty="0"/>
              <a:t>: take one missionary, one cannibal, two missionaries, two cannibals, one missionary and one cannibal across the river in a given direction</a:t>
            </a:r>
          </a:p>
          <a:p>
            <a:r>
              <a:rPr lang="en-US" altLang="x-none" u="sng" dirty="0">
                <a:solidFill>
                  <a:srgbClr val="7030A0"/>
                </a:solidFill>
              </a:rPr>
              <a:t>Goal Test</a:t>
            </a:r>
            <a:r>
              <a:rPr lang="en-US" altLang="x-none" dirty="0"/>
              <a:t>: reached state (0, 0, 0)?</a:t>
            </a:r>
          </a:p>
          <a:p>
            <a:r>
              <a:rPr lang="en-US" altLang="x-none" u="sng" dirty="0">
                <a:solidFill>
                  <a:srgbClr val="7030A0"/>
                </a:solidFill>
              </a:rPr>
              <a:t>Path Cost</a:t>
            </a:r>
            <a:r>
              <a:rPr lang="en-US" altLang="x-none" dirty="0">
                <a:solidFill>
                  <a:srgbClr val="FF0000"/>
                </a:solidFill>
              </a:rPr>
              <a:t>:</a:t>
            </a:r>
            <a:r>
              <a:rPr lang="en-US" altLang="x-none" dirty="0"/>
              <a:t> Number of crossings.</a:t>
            </a:r>
          </a:p>
          <a:p>
            <a:endParaRPr lang="en-US" altLang="x-none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9B752-19AA-4610-AFD4-E64D2343F410}" type="slidenum">
              <a:rPr lang="en-GB" altLang="x-none"/>
              <a:pPr/>
              <a:t>59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2368181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sz="2400" dirty="0"/>
              <a:t>Getting from home to UCP</a:t>
            </a:r>
          </a:p>
          <a:p>
            <a:pPr lvl="1"/>
            <a:r>
              <a:rPr lang="en-US" altLang="en-US" sz="2000" b="1" dirty="0"/>
              <a:t>START</a:t>
            </a:r>
            <a:r>
              <a:rPr lang="en-US" altLang="en-US" sz="2000" dirty="0"/>
              <a:t>: home location</a:t>
            </a:r>
          </a:p>
          <a:p>
            <a:pPr lvl="1"/>
            <a:r>
              <a:rPr lang="en-US" altLang="en-US" sz="2000" b="1" dirty="0"/>
              <a:t>GOAL</a:t>
            </a:r>
            <a:r>
              <a:rPr lang="en-US" altLang="en-US" sz="2000" dirty="0"/>
              <a:t>: UCP FIT Department.</a:t>
            </a:r>
          </a:p>
          <a:p>
            <a:pPr lvl="1"/>
            <a:r>
              <a:rPr lang="en-US" altLang="en-US" sz="2000" b="1" dirty="0"/>
              <a:t>OPERATORS</a:t>
            </a:r>
            <a:r>
              <a:rPr lang="en-US" altLang="en-US" sz="2000" dirty="0"/>
              <a:t>: move one block, turn</a:t>
            </a:r>
          </a:p>
          <a:p>
            <a:r>
              <a:rPr lang="en-US" altLang="en-US" sz="2400" dirty="0"/>
              <a:t>Loading a moving truck</a:t>
            </a:r>
          </a:p>
          <a:p>
            <a:pPr lvl="1"/>
            <a:r>
              <a:rPr lang="en-US" altLang="en-US" sz="2000" b="1" dirty="0"/>
              <a:t>START</a:t>
            </a:r>
            <a:r>
              <a:rPr lang="en-US" altLang="en-US" sz="2000" dirty="0"/>
              <a:t>: apartment full of boxes and furniture</a:t>
            </a:r>
          </a:p>
          <a:p>
            <a:pPr lvl="1"/>
            <a:r>
              <a:rPr lang="en-US" altLang="en-US" sz="2000" b="1" dirty="0"/>
              <a:t>GOAL</a:t>
            </a:r>
            <a:r>
              <a:rPr lang="en-US" altLang="en-US" sz="2000" dirty="0"/>
              <a:t>: empty apartment, all boxes and furniture in the truck</a:t>
            </a:r>
          </a:p>
          <a:p>
            <a:pPr lvl="1"/>
            <a:r>
              <a:rPr lang="en-US" altLang="en-US" sz="2000" b="1" dirty="0"/>
              <a:t>OPERATORS</a:t>
            </a:r>
            <a:r>
              <a:rPr lang="en-US" altLang="en-US" sz="2000" dirty="0"/>
              <a:t>: select item, carry item from apartment to truck, load item</a:t>
            </a:r>
          </a:p>
          <a:p>
            <a:r>
              <a:rPr lang="en-US" altLang="en-US" sz="2400" dirty="0"/>
              <a:t>Getting settled</a:t>
            </a:r>
          </a:p>
          <a:p>
            <a:pPr lvl="1"/>
            <a:r>
              <a:rPr lang="en-US" altLang="en-US" sz="2000" b="1" dirty="0"/>
              <a:t>START</a:t>
            </a:r>
            <a:r>
              <a:rPr lang="en-US" altLang="en-US" sz="2000" dirty="0"/>
              <a:t>: items randomly distributed over the place</a:t>
            </a:r>
          </a:p>
          <a:p>
            <a:pPr lvl="1"/>
            <a:r>
              <a:rPr lang="en-US" altLang="en-US" sz="2000" b="1" dirty="0"/>
              <a:t>GOAL</a:t>
            </a:r>
            <a:r>
              <a:rPr lang="en-US" altLang="en-US" sz="2000" dirty="0"/>
              <a:t>: satisfactory arrangement of items</a:t>
            </a:r>
          </a:p>
          <a:p>
            <a:pPr lvl="1"/>
            <a:r>
              <a:rPr lang="en-US" altLang="en-US" sz="2000" b="1" dirty="0"/>
              <a:t>OPERATORS</a:t>
            </a:r>
            <a:r>
              <a:rPr lang="en-US" altLang="en-US" sz="2000" dirty="0"/>
              <a:t>: select item, move item</a:t>
            </a:r>
          </a:p>
        </p:txBody>
      </p:sp>
    </p:spTree>
    <p:extLst>
      <p:ext uri="{BB962C8B-B14F-4D97-AF65-F5344CB8AC3E}">
        <p14:creationId xmlns:p14="http://schemas.microsoft.com/office/powerpoint/2010/main" val="38583633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Formalization of the M&amp;C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State space</a:t>
            </a:r>
            <a:r>
              <a:rPr lang="en-US" dirty="0"/>
              <a:t>: triple (</a:t>
            </a:r>
            <a:r>
              <a:rPr lang="en-US" dirty="0" err="1"/>
              <a:t>x,y,z</a:t>
            </a:r>
            <a:r>
              <a:rPr lang="en-US" dirty="0"/>
              <a:t>), where </a:t>
            </a:r>
            <a:r>
              <a:rPr lang="en-US" dirty="0" err="1"/>
              <a:t>x,y</a:t>
            </a:r>
            <a:r>
              <a:rPr lang="en-US" dirty="0"/>
              <a:t>, and z represent the number of missionaries, cannibals and boats currently on the original bank.</a:t>
            </a:r>
          </a:p>
          <a:p>
            <a:r>
              <a:rPr lang="en-US" b="1" dirty="0">
                <a:solidFill>
                  <a:srgbClr val="7030A0"/>
                </a:solidFill>
              </a:rPr>
              <a:t>Initial State</a:t>
            </a:r>
            <a:r>
              <a:rPr lang="en-US" dirty="0"/>
              <a:t>: (3,3,1)</a:t>
            </a:r>
          </a:p>
          <a:p>
            <a:r>
              <a:rPr lang="en-US" b="1" dirty="0">
                <a:solidFill>
                  <a:srgbClr val="7030A0"/>
                </a:solidFill>
              </a:rPr>
              <a:t>Successor function</a:t>
            </a:r>
            <a:r>
              <a:rPr lang="en-US" dirty="0"/>
              <a:t>: From each state, either bring one missionary, one cannibal, two missionaries, two cannibals, or one of each type to the other bank.</a:t>
            </a:r>
          </a:p>
          <a:p>
            <a:r>
              <a:rPr lang="en-US" b="1" u="sng" dirty="0">
                <a:solidFill>
                  <a:srgbClr val="FF0000"/>
                </a:solidFill>
              </a:rPr>
              <a:t>Note</a:t>
            </a:r>
            <a:r>
              <a:rPr lang="en-US" dirty="0"/>
              <a:t>: Not all states are attainable (e.g., (0,0,1)), and some are illegal.</a:t>
            </a:r>
          </a:p>
          <a:p>
            <a:r>
              <a:rPr lang="en-US" b="1" dirty="0">
                <a:solidFill>
                  <a:srgbClr val="7030A0"/>
                </a:solidFill>
              </a:rPr>
              <a:t>Goal State</a:t>
            </a:r>
            <a:r>
              <a:rPr lang="en-US" dirty="0"/>
              <a:t>: (0,0,0)</a:t>
            </a:r>
          </a:p>
          <a:p>
            <a:r>
              <a:rPr lang="en-US" b="1" dirty="0">
                <a:solidFill>
                  <a:srgbClr val="7030A0"/>
                </a:solidFill>
              </a:rPr>
              <a:t>Path Costs</a:t>
            </a:r>
            <a:r>
              <a:rPr lang="en-US" dirty="0"/>
              <a:t>: 1 unit per crossing</a:t>
            </a:r>
          </a:p>
        </p:txBody>
      </p:sp>
    </p:spTree>
    <p:extLst>
      <p:ext uri="{BB962C8B-B14F-4D97-AF65-F5344CB8AC3E}">
        <p14:creationId xmlns:p14="http://schemas.microsoft.com/office/powerpoint/2010/main" val="22468141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Missionaries and Cannibals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091306"/>
            <a:ext cx="2743200" cy="365125"/>
          </a:xfrm>
        </p:spPr>
        <p:txBody>
          <a:bodyPr/>
          <a:lstStyle/>
          <a:p>
            <a:fld id="{704C5B87-7D87-4350-95F0-E8816CEFFAB6}" type="slidenum">
              <a:rPr lang="en-GB" altLang="x-none"/>
              <a:pPr/>
              <a:t>61</a:t>
            </a:fld>
            <a:endParaRPr lang="en-GB" altLang="x-none"/>
          </a:p>
        </p:txBody>
      </p:sp>
      <p:pic>
        <p:nvPicPr>
          <p:cNvPr id="134146" name="Picture 2" descr="NA01441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4002157"/>
            <a:ext cx="2246029" cy="253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174" name="Text Box 30"/>
          <p:cNvSpPr txBox="1">
            <a:spLocks noChangeArrowheads="1"/>
          </p:cNvSpPr>
          <p:nvPr/>
        </p:nvSpPr>
        <p:spPr bwMode="auto">
          <a:xfrm>
            <a:off x="838200" y="1585279"/>
            <a:ext cx="11035748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2800" dirty="0">
                <a:cs typeface="Times New Roman" panose="02020603050405020304" pitchFamily="18" charset="0"/>
              </a:rPr>
              <a:t>Solution = the sequence of actions within the path :</a:t>
            </a:r>
          </a:p>
          <a:p>
            <a:pPr>
              <a:spcBef>
                <a:spcPct val="50000"/>
              </a:spcBef>
            </a:pPr>
            <a:r>
              <a:rPr lang="en-US" altLang="x-none" sz="2800" dirty="0">
                <a:cs typeface="Times New Roman" panose="02020603050405020304" pitchFamily="18" charset="0"/>
              </a:rPr>
              <a:t>[</a:t>
            </a:r>
            <a:r>
              <a:rPr lang="en-US" altLang="x-none" sz="2800" dirty="0">
                <a:solidFill>
                  <a:srgbClr val="FF0000"/>
                </a:solidFill>
                <a:cs typeface="Times New Roman" pitchFamily="18" charset="0"/>
              </a:rPr>
              <a:t>(3,3,1)</a:t>
            </a:r>
            <a:r>
              <a:rPr lang="en-US" altLang="x-none" sz="2800" dirty="0">
                <a:cs typeface="Times New Roman" pitchFamily="18" charset="0"/>
              </a:rPr>
              <a:t>→ (2,2,0)→(3,2,1) →(3,0,0) →(3,1,1) →(1,1,0) →(2,2,1) →(0,2,0) →(0,3,1) →(0,1,0) → (0,2,1) →</a:t>
            </a:r>
            <a:r>
              <a:rPr lang="en-US" altLang="x-none" sz="2800" dirty="0">
                <a:solidFill>
                  <a:srgbClr val="FF0000"/>
                </a:solidFill>
                <a:cs typeface="Times New Roman" pitchFamily="18" charset="0"/>
              </a:rPr>
              <a:t>(0,0,0)</a:t>
            </a:r>
            <a:r>
              <a:rPr lang="en-US" altLang="x-none" sz="2800" dirty="0">
                <a:cs typeface="Times New Roman" pitchFamily="18" charset="0"/>
              </a:rPr>
              <a:t>]</a:t>
            </a:r>
          </a:p>
          <a:p>
            <a:pPr>
              <a:spcBef>
                <a:spcPct val="50000"/>
              </a:spcBef>
            </a:pPr>
            <a:r>
              <a:rPr lang="en-US" altLang="x-none" sz="2800" dirty="0">
                <a:cs typeface="Times New Roman" pitchFamily="18" charset="0"/>
              </a:rPr>
              <a:t>Cost  = 11 crossings </a:t>
            </a:r>
          </a:p>
        </p:txBody>
      </p:sp>
      <p:grpSp>
        <p:nvGrpSpPr>
          <p:cNvPr id="134188" name="Group 44"/>
          <p:cNvGrpSpPr>
            <a:grpSpLocks/>
          </p:cNvGrpSpPr>
          <p:nvPr/>
        </p:nvGrpSpPr>
        <p:grpSpPr bwMode="auto">
          <a:xfrm>
            <a:off x="6902950" y="4003344"/>
            <a:ext cx="3159930" cy="2540336"/>
            <a:chOff x="3168" y="2060"/>
            <a:chExt cx="2592" cy="2260"/>
          </a:xfrm>
        </p:grpSpPr>
        <p:pic>
          <p:nvPicPr>
            <p:cNvPr id="134147" name="Picture 3" descr="NA01441_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1" y="2060"/>
              <a:ext cx="1999" cy="2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4149" name="Picture 5" descr="dd00602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" y="3784"/>
              <a:ext cx="1165" cy="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4176" name="Group 32"/>
            <p:cNvGrpSpPr>
              <a:grpSpLocks/>
            </p:cNvGrpSpPr>
            <p:nvPr/>
          </p:nvGrpSpPr>
          <p:grpSpPr bwMode="auto">
            <a:xfrm>
              <a:off x="4080" y="2928"/>
              <a:ext cx="720" cy="547"/>
              <a:chOff x="4944" y="2208"/>
              <a:chExt cx="720" cy="547"/>
            </a:xfrm>
          </p:grpSpPr>
          <p:sp>
            <p:nvSpPr>
              <p:cNvPr id="134177" name="AutoShape 33"/>
              <p:cNvSpPr>
                <a:spLocks noChangeAspect="1" noChangeArrowheads="1"/>
              </p:cNvSpPr>
              <p:nvPr/>
            </p:nvSpPr>
            <p:spPr bwMode="auto">
              <a:xfrm>
                <a:off x="4944" y="2208"/>
                <a:ext cx="547" cy="547"/>
              </a:xfrm>
              <a:prstGeom prst="smileyFace">
                <a:avLst>
                  <a:gd name="adj" fmla="val -4653"/>
                </a:avLst>
              </a:prstGeom>
              <a:solidFill>
                <a:srgbClr val="FF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178" name="Line 34"/>
              <p:cNvSpPr>
                <a:spLocks noChangeShapeType="1"/>
              </p:cNvSpPr>
              <p:nvPr/>
            </p:nvSpPr>
            <p:spPr bwMode="auto">
              <a:xfrm flipV="1">
                <a:off x="5424" y="2256"/>
                <a:ext cx="240" cy="480"/>
              </a:xfrm>
              <a:prstGeom prst="line">
                <a:avLst/>
              </a:prstGeom>
              <a:noFill/>
              <a:ln w="76200">
                <a:solidFill>
                  <a:srgbClr val="996633"/>
                </a:solidFill>
                <a:round/>
                <a:headEnd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4179" name="AutoShape 35"/>
            <p:cNvSpPr>
              <a:spLocks noChangeAspect="1" noChangeArrowheads="1"/>
            </p:cNvSpPr>
            <p:nvPr/>
          </p:nvSpPr>
          <p:spPr bwMode="auto">
            <a:xfrm>
              <a:off x="4944" y="2880"/>
              <a:ext cx="547" cy="547"/>
            </a:xfrm>
            <a:prstGeom prst="smileyFace">
              <a:avLst>
                <a:gd name="adj" fmla="val 4653"/>
              </a:avLst>
            </a:prstGeom>
            <a:solidFill>
              <a:srgbClr val="FFCC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180" name="AutoShape 36"/>
            <p:cNvSpPr>
              <a:spLocks noChangeAspect="1" noChangeArrowheads="1"/>
            </p:cNvSpPr>
            <p:nvPr/>
          </p:nvSpPr>
          <p:spPr bwMode="auto">
            <a:xfrm>
              <a:off x="4128" y="3600"/>
              <a:ext cx="547" cy="547"/>
            </a:xfrm>
            <a:prstGeom prst="smileyFace">
              <a:avLst>
                <a:gd name="adj" fmla="val 4653"/>
              </a:avLst>
            </a:prstGeom>
            <a:solidFill>
              <a:srgbClr val="FFCC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4181" name="Group 37"/>
            <p:cNvGrpSpPr>
              <a:grpSpLocks/>
            </p:cNvGrpSpPr>
            <p:nvPr/>
          </p:nvGrpSpPr>
          <p:grpSpPr bwMode="auto">
            <a:xfrm>
              <a:off x="4944" y="3552"/>
              <a:ext cx="720" cy="547"/>
              <a:chOff x="4944" y="2208"/>
              <a:chExt cx="720" cy="547"/>
            </a:xfrm>
          </p:grpSpPr>
          <p:sp>
            <p:nvSpPr>
              <p:cNvPr id="134182" name="AutoShape 38"/>
              <p:cNvSpPr>
                <a:spLocks noChangeAspect="1" noChangeArrowheads="1"/>
              </p:cNvSpPr>
              <p:nvPr/>
            </p:nvSpPr>
            <p:spPr bwMode="auto">
              <a:xfrm>
                <a:off x="4944" y="2208"/>
                <a:ext cx="547" cy="547"/>
              </a:xfrm>
              <a:prstGeom prst="smileyFace">
                <a:avLst>
                  <a:gd name="adj" fmla="val -4653"/>
                </a:avLst>
              </a:prstGeom>
              <a:solidFill>
                <a:srgbClr val="FF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183" name="Line 39"/>
              <p:cNvSpPr>
                <a:spLocks noChangeShapeType="1"/>
              </p:cNvSpPr>
              <p:nvPr/>
            </p:nvSpPr>
            <p:spPr bwMode="auto">
              <a:xfrm flipV="1">
                <a:off x="5424" y="2256"/>
                <a:ext cx="240" cy="480"/>
              </a:xfrm>
              <a:prstGeom prst="line">
                <a:avLst/>
              </a:prstGeom>
              <a:noFill/>
              <a:ln w="76200">
                <a:solidFill>
                  <a:srgbClr val="996633"/>
                </a:solidFill>
                <a:round/>
                <a:headEnd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4184" name="AutoShape 40"/>
            <p:cNvSpPr>
              <a:spLocks noChangeAspect="1" noChangeArrowheads="1"/>
            </p:cNvSpPr>
            <p:nvPr/>
          </p:nvSpPr>
          <p:spPr bwMode="auto">
            <a:xfrm>
              <a:off x="4032" y="2208"/>
              <a:ext cx="547" cy="547"/>
            </a:xfrm>
            <a:prstGeom prst="smileyFace">
              <a:avLst>
                <a:gd name="adj" fmla="val 4653"/>
              </a:avLst>
            </a:prstGeom>
            <a:solidFill>
              <a:srgbClr val="FFCC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4185" name="Group 41"/>
            <p:cNvGrpSpPr>
              <a:grpSpLocks/>
            </p:cNvGrpSpPr>
            <p:nvPr/>
          </p:nvGrpSpPr>
          <p:grpSpPr bwMode="auto">
            <a:xfrm>
              <a:off x="4944" y="2160"/>
              <a:ext cx="720" cy="547"/>
              <a:chOff x="4944" y="2208"/>
              <a:chExt cx="720" cy="547"/>
            </a:xfrm>
          </p:grpSpPr>
          <p:sp>
            <p:nvSpPr>
              <p:cNvPr id="134186" name="AutoShape 42"/>
              <p:cNvSpPr>
                <a:spLocks noChangeAspect="1" noChangeArrowheads="1"/>
              </p:cNvSpPr>
              <p:nvPr/>
            </p:nvSpPr>
            <p:spPr bwMode="auto">
              <a:xfrm>
                <a:off x="4944" y="2208"/>
                <a:ext cx="547" cy="547"/>
              </a:xfrm>
              <a:prstGeom prst="smileyFace">
                <a:avLst>
                  <a:gd name="adj" fmla="val -4653"/>
                </a:avLst>
              </a:prstGeom>
              <a:solidFill>
                <a:srgbClr val="FF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187" name="Line 43"/>
              <p:cNvSpPr>
                <a:spLocks noChangeShapeType="1"/>
              </p:cNvSpPr>
              <p:nvPr/>
            </p:nvSpPr>
            <p:spPr bwMode="auto">
              <a:xfrm flipV="1">
                <a:off x="5424" y="2256"/>
                <a:ext cx="240" cy="480"/>
              </a:xfrm>
              <a:prstGeom prst="line">
                <a:avLst/>
              </a:prstGeom>
              <a:noFill/>
              <a:ln w="76200">
                <a:solidFill>
                  <a:srgbClr val="996633"/>
                </a:solidFill>
                <a:round/>
                <a:headEnd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885797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Missionaries and Cannibals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the initial state, produce all successive states step by step 􀃆search tree.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999" y="2500313"/>
            <a:ext cx="401955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408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Missionaries and Cannibals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Search-space for the Missionaries and Cannibals problem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490" y="2448753"/>
            <a:ext cx="7905020" cy="403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2476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The River Problem</a:t>
            </a:r>
            <a:endParaRPr lang="en-GB" altLang="x-none"/>
          </a:p>
        </p:txBody>
      </p:sp>
      <p:sp>
        <p:nvSpPr>
          <p:cNvPr id="154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>
              <a:lnSpc>
                <a:spcPct val="80000"/>
              </a:lnSpc>
            </a:pPr>
            <a:r>
              <a:rPr lang="en-IE" altLang="x-none" sz="2400" dirty="0"/>
              <a:t> A </a:t>
            </a:r>
            <a:r>
              <a:rPr lang="en-IE" altLang="x-none" sz="2400" dirty="0">
                <a:solidFill>
                  <a:srgbClr val="FF0000"/>
                </a:solidFill>
              </a:rPr>
              <a:t>farmer</a:t>
            </a:r>
            <a:r>
              <a:rPr lang="en-IE" altLang="x-none" sz="2400" dirty="0"/>
              <a:t> wishes to carry a </a:t>
            </a:r>
            <a:r>
              <a:rPr lang="en-IE" altLang="x-none" sz="2400" dirty="0">
                <a:solidFill>
                  <a:srgbClr val="FF0000"/>
                </a:solidFill>
              </a:rPr>
              <a:t>wolf, a duck and corn across </a:t>
            </a:r>
            <a:r>
              <a:rPr lang="en-IE" altLang="x-none" sz="2400" dirty="0"/>
              <a:t>a river, from the south to the north shore. The farmer has a small rowing boat. The boat can only carry at most the farmer and one other item. </a:t>
            </a:r>
          </a:p>
          <a:p>
            <a:pPr algn="just">
              <a:lnSpc>
                <a:spcPct val="80000"/>
              </a:lnSpc>
            </a:pPr>
            <a:r>
              <a:rPr lang="en-IE" altLang="x-none" sz="2400" dirty="0"/>
              <a:t>If left unattended the </a:t>
            </a:r>
            <a:r>
              <a:rPr lang="en-IE" altLang="x-none" sz="2400" dirty="0">
                <a:solidFill>
                  <a:srgbClr val="FF0000"/>
                </a:solidFill>
              </a:rPr>
              <a:t>wolf will eat the duck </a:t>
            </a:r>
            <a:r>
              <a:rPr lang="en-IE" altLang="x-none" sz="2400" dirty="0"/>
              <a:t>and </a:t>
            </a:r>
            <a:r>
              <a:rPr lang="en-IE" altLang="x-none" sz="2400" dirty="0">
                <a:solidFill>
                  <a:srgbClr val="FF0000"/>
                </a:solidFill>
              </a:rPr>
              <a:t>the duck will eat the corn</a:t>
            </a:r>
            <a:r>
              <a:rPr lang="en-IE" altLang="x-none" sz="2400" dirty="0"/>
              <a:t>. </a:t>
            </a:r>
          </a:p>
          <a:p>
            <a:pPr algn="just">
              <a:lnSpc>
                <a:spcPct val="80000"/>
              </a:lnSpc>
              <a:buFont typeface="Wingdings" pitchFamily="2" charset="2"/>
              <a:buNone/>
            </a:pPr>
            <a:endParaRPr lang="en-IE" altLang="x-none" sz="2400" dirty="0"/>
          </a:p>
          <a:p>
            <a:pPr algn="just">
              <a:lnSpc>
                <a:spcPct val="80000"/>
              </a:lnSpc>
              <a:buFont typeface="Wingdings" pitchFamily="2" charset="2"/>
              <a:buNone/>
            </a:pPr>
            <a:endParaRPr lang="en-IE" altLang="x-none" sz="2400" dirty="0"/>
          </a:p>
          <a:p>
            <a:pPr algn="just">
              <a:lnSpc>
                <a:spcPct val="80000"/>
              </a:lnSpc>
              <a:buFont typeface="Wingdings" pitchFamily="2" charset="2"/>
              <a:buNone/>
            </a:pPr>
            <a:endParaRPr lang="en-IE" altLang="x-none" sz="2400" dirty="0"/>
          </a:p>
          <a:p>
            <a:pPr algn="just">
              <a:lnSpc>
                <a:spcPct val="80000"/>
              </a:lnSpc>
              <a:buFont typeface="Wingdings" pitchFamily="2" charset="2"/>
              <a:buNone/>
            </a:pPr>
            <a:endParaRPr lang="en-IE" altLang="x-none" sz="2400" dirty="0"/>
          </a:p>
          <a:p>
            <a:pPr algn="just">
              <a:lnSpc>
                <a:spcPct val="80000"/>
              </a:lnSpc>
              <a:buFont typeface="Wingdings" pitchFamily="2" charset="2"/>
              <a:buNone/>
            </a:pPr>
            <a:endParaRPr lang="en-IE" altLang="x-none" sz="2400" dirty="0"/>
          </a:p>
          <a:p>
            <a:pPr algn="just">
              <a:lnSpc>
                <a:spcPct val="80000"/>
              </a:lnSpc>
              <a:buFont typeface="Wingdings" pitchFamily="2" charset="2"/>
              <a:buNone/>
            </a:pPr>
            <a:endParaRPr lang="en-IE" altLang="x-none" sz="2400" dirty="0"/>
          </a:p>
          <a:p>
            <a:pPr algn="just">
              <a:lnSpc>
                <a:spcPct val="80000"/>
              </a:lnSpc>
              <a:buFont typeface="Wingdings" pitchFamily="2" charset="2"/>
              <a:buNone/>
            </a:pPr>
            <a:r>
              <a:rPr lang="en-IE" altLang="x-none" sz="2400" dirty="0"/>
              <a:t>     </a:t>
            </a:r>
          </a:p>
          <a:p>
            <a:pPr algn="just">
              <a:lnSpc>
                <a:spcPct val="80000"/>
              </a:lnSpc>
              <a:buFont typeface="Wingdings" pitchFamily="2" charset="2"/>
              <a:buNone/>
            </a:pPr>
            <a:r>
              <a:rPr lang="en-IE" altLang="x-none" sz="2400" dirty="0"/>
              <a:t>	How can </a:t>
            </a:r>
            <a:r>
              <a:rPr lang="en-IE" altLang="x-none" sz="2400" dirty="0">
                <a:solidFill>
                  <a:srgbClr val="FF0000"/>
                </a:solidFill>
              </a:rPr>
              <a:t>the farmer safely transport </a:t>
            </a:r>
            <a:r>
              <a:rPr lang="en-IE" altLang="x-none" sz="2400" dirty="0"/>
              <a:t>the wolf, the duck and the corn to the opposite shore?</a:t>
            </a:r>
            <a:endParaRPr lang="en-GB" altLang="x-none" sz="2400" dirty="0"/>
          </a:p>
          <a:p>
            <a:pPr>
              <a:lnSpc>
                <a:spcPct val="80000"/>
              </a:lnSpc>
            </a:pPr>
            <a:endParaRPr lang="en-GB" altLang="x-none" sz="2400" dirty="0"/>
          </a:p>
        </p:txBody>
      </p:sp>
      <p:sp>
        <p:nvSpPr>
          <p:cNvPr id="4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6F80D-8A8D-4DDA-B83D-8C3D52F2BD2A}" type="slidenum">
              <a:rPr lang="en-GB" altLang="x-none"/>
              <a:pPr/>
              <a:t>64</a:t>
            </a:fld>
            <a:endParaRPr lang="en-GB" altLang="x-none"/>
          </a:p>
        </p:txBody>
      </p:sp>
      <p:grpSp>
        <p:nvGrpSpPr>
          <p:cNvPr id="154647" name="Group 23"/>
          <p:cNvGrpSpPr>
            <a:grpSpLocks/>
          </p:cNvGrpSpPr>
          <p:nvPr/>
        </p:nvGrpSpPr>
        <p:grpSpPr bwMode="auto">
          <a:xfrm>
            <a:off x="1964635" y="3399632"/>
            <a:ext cx="3276600" cy="1860550"/>
            <a:chOff x="2208" y="2544"/>
            <a:chExt cx="2064" cy="1172"/>
          </a:xfrm>
        </p:grpSpPr>
        <p:sp>
          <p:nvSpPr>
            <p:cNvPr id="154628" name="Freeform 4"/>
            <p:cNvSpPr>
              <a:spLocks/>
            </p:cNvSpPr>
            <p:nvPr/>
          </p:nvSpPr>
          <p:spPr bwMode="auto">
            <a:xfrm rot="16200000">
              <a:off x="2795" y="2172"/>
              <a:ext cx="889" cy="2064"/>
            </a:xfrm>
            <a:custGeom>
              <a:avLst/>
              <a:gdLst>
                <a:gd name="T0" fmla="*/ 0 w 2010"/>
                <a:gd name="T1" fmla="*/ 1098 h 1134"/>
                <a:gd name="T2" fmla="*/ 108 w 2010"/>
                <a:gd name="T3" fmla="*/ 1044 h 1134"/>
                <a:gd name="T4" fmla="*/ 306 w 2010"/>
                <a:gd name="T5" fmla="*/ 855 h 1134"/>
                <a:gd name="T6" fmla="*/ 468 w 2010"/>
                <a:gd name="T7" fmla="*/ 567 h 1134"/>
                <a:gd name="T8" fmla="*/ 639 w 2010"/>
                <a:gd name="T9" fmla="*/ 387 h 1134"/>
                <a:gd name="T10" fmla="*/ 792 w 2010"/>
                <a:gd name="T11" fmla="*/ 288 h 1134"/>
                <a:gd name="T12" fmla="*/ 837 w 2010"/>
                <a:gd name="T13" fmla="*/ 207 h 1134"/>
                <a:gd name="T14" fmla="*/ 963 w 2010"/>
                <a:gd name="T15" fmla="*/ 108 h 1134"/>
                <a:gd name="T16" fmla="*/ 1026 w 2010"/>
                <a:gd name="T17" fmla="*/ 27 h 1134"/>
                <a:gd name="T18" fmla="*/ 1125 w 2010"/>
                <a:gd name="T19" fmla="*/ 0 h 1134"/>
                <a:gd name="T20" fmla="*/ 1386 w 2010"/>
                <a:gd name="T21" fmla="*/ 27 h 1134"/>
                <a:gd name="T22" fmla="*/ 1503 w 2010"/>
                <a:gd name="T23" fmla="*/ 45 h 1134"/>
                <a:gd name="T24" fmla="*/ 1710 w 2010"/>
                <a:gd name="T25" fmla="*/ 72 h 1134"/>
                <a:gd name="T26" fmla="*/ 1836 w 2010"/>
                <a:gd name="T27" fmla="*/ 27 h 1134"/>
                <a:gd name="T28" fmla="*/ 1890 w 2010"/>
                <a:gd name="T29" fmla="*/ 9 h 1134"/>
                <a:gd name="T30" fmla="*/ 1998 w 2010"/>
                <a:gd name="T31" fmla="*/ 18 h 1134"/>
                <a:gd name="T32" fmla="*/ 1980 w 2010"/>
                <a:gd name="T33" fmla="*/ 54 h 1134"/>
                <a:gd name="T34" fmla="*/ 1935 w 2010"/>
                <a:gd name="T35" fmla="*/ 99 h 1134"/>
                <a:gd name="T36" fmla="*/ 1944 w 2010"/>
                <a:gd name="T37" fmla="*/ 234 h 1134"/>
                <a:gd name="T38" fmla="*/ 1908 w 2010"/>
                <a:gd name="T39" fmla="*/ 270 h 1134"/>
                <a:gd name="T40" fmla="*/ 1890 w 2010"/>
                <a:gd name="T41" fmla="*/ 297 h 1134"/>
                <a:gd name="T42" fmla="*/ 1827 w 2010"/>
                <a:gd name="T43" fmla="*/ 468 h 1134"/>
                <a:gd name="T44" fmla="*/ 1881 w 2010"/>
                <a:gd name="T45" fmla="*/ 612 h 1134"/>
                <a:gd name="T46" fmla="*/ 1845 w 2010"/>
                <a:gd name="T47" fmla="*/ 765 h 1134"/>
                <a:gd name="T48" fmla="*/ 1818 w 2010"/>
                <a:gd name="T49" fmla="*/ 873 h 1134"/>
                <a:gd name="T50" fmla="*/ 1746 w 2010"/>
                <a:gd name="T51" fmla="*/ 891 h 1134"/>
                <a:gd name="T52" fmla="*/ 1674 w 2010"/>
                <a:gd name="T53" fmla="*/ 981 h 1134"/>
                <a:gd name="T54" fmla="*/ 1656 w 2010"/>
                <a:gd name="T55" fmla="*/ 1035 h 1134"/>
                <a:gd name="T56" fmla="*/ 1647 w 2010"/>
                <a:gd name="T57" fmla="*/ 1071 h 1134"/>
                <a:gd name="T58" fmla="*/ 1629 w 2010"/>
                <a:gd name="T59" fmla="*/ 1098 h 1134"/>
                <a:gd name="T60" fmla="*/ 1620 w 2010"/>
                <a:gd name="T61" fmla="*/ 1125 h 1134"/>
                <a:gd name="T62" fmla="*/ 1593 w 2010"/>
                <a:gd name="T63" fmla="*/ 1134 h 1134"/>
                <a:gd name="T64" fmla="*/ 1512 w 2010"/>
                <a:gd name="T65" fmla="*/ 1107 h 1134"/>
                <a:gd name="T66" fmla="*/ 1485 w 2010"/>
                <a:gd name="T67" fmla="*/ 1098 h 1134"/>
                <a:gd name="T68" fmla="*/ 1269 w 2010"/>
                <a:gd name="T69" fmla="*/ 1134 h 1134"/>
                <a:gd name="T70" fmla="*/ 1116 w 2010"/>
                <a:gd name="T71" fmla="*/ 1116 h 1134"/>
                <a:gd name="T72" fmla="*/ 1008 w 2010"/>
                <a:gd name="T73" fmla="*/ 1098 h 1134"/>
                <a:gd name="T74" fmla="*/ 954 w 2010"/>
                <a:gd name="T75" fmla="*/ 1089 h 1134"/>
                <a:gd name="T76" fmla="*/ 477 w 2010"/>
                <a:gd name="T77" fmla="*/ 1098 h 1134"/>
                <a:gd name="T78" fmla="*/ 261 w 2010"/>
                <a:gd name="T79" fmla="*/ 1071 h 1134"/>
                <a:gd name="T80" fmla="*/ 54 w 2010"/>
                <a:gd name="T81" fmla="*/ 1089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10" h="1134">
                  <a:moveTo>
                    <a:pt x="0" y="1098"/>
                  </a:moveTo>
                  <a:cubicBezTo>
                    <a:pt x="49" y="1088"/>
                    <a:pt x="73" y="1079"/>
                    <a:pt x="108" y="1044"/>
                  </a:cubicBezTo>
                  <a:cubicBezTo>
                    <a:pt x="137" y="927"/>
                    <a:pt x="220" y="919"/>
                    <a:pt x="306" y="855"/>
                  </a:cubicBezTo>
                  <a:cubicBezTo>
                    <a:pt x="339" y="756"/>
                    <a:pt x="379" y="627"/>
                    <a:pt x="468" y="567"/>
                  </a:cubicBezTo>
                  <a:cubicBezTo>
                    <a:pt x="519" y="491"/>
                    <a:pt x="567" y="445"/>
                    <a:pt x="639" y="387"/>
                  </a:cubicBezTo>
                  <a:cubicBezTo>
                    <a:pt x="689" y="347"/>
                    <a:pt x="730" y="304"/>
                    <a:pt x="792" y="288"/>
                  </a:cubicBezTo>
                  <a:cubicBezTo>
                    <a:pt x="830" y="263"/>
                    <a:pt x="853" y="255"/>
                    <a:pt x="837" y="207"/>
                  </a:cubicBezTo>
                  <a:cubicBezTo>
                    <a:pt x="855" y="153"/>
                    <a:pt x="911" y="125"/>
                    <a:pt x="963" y="108"/>
                  </a:cubicBezTo>
                  <a:cubicBezTo>
                    <a:pt x="971" y="97"/>
                    <a:pt x="1018" y="32"/>
                    <a:pt x="1026" y="27"/>
                  </a:cubicBezTo>
                  <a:cubicBezTo>
                    <a:pt x="1046" y="14"/>
                    <a:pt x="1101" y="6"/>
                    <a:pt x="1125" y="0"/>
                  </a:cubicBezTo>
                  <a:cubicBezTo>
                    <a:pt x="1216" y="6"/>
                    <a:pt x="1297" y="14"/>
                    <a:pt x="1386" y="27"/>
                  </a:cubicBezTo>
                  <a:cubicBezTo>
                    <a:pt x="1429" y="49"/>
                    <a:pt x="1453" y="38"/>
                    <a:pt x="1503" y="45"/>
                  </a:cubicBezTo>
                  <a:cubicBezTo>
                    <a:pt x="1572" y="55"/>
                    <a:pt x="1641" y="63"/>
                    <a:pt x="1710" y="72"/>
                  </a:cubicBezTo>
                  <a:cubicBezTo>
                    <a:pt x="1754" y="61"/>
                    <a:pt x="1793" y="41"/>
                    <a:pt x="1836" y="27"/>
                  </a:cubicBezTo>
                  <a:cubicBezTo>
                    <a:pt x="1854" y="21"/>
                    <a:pt x="1890" y="9"/>
                    <a:pt x="1890" y="9"/>
                  </a:cubicBezTo>
                  <a:cubicBezTo>
                    <a:pt x="1926" y="12"/>
                    <a:pt x="1966" y="2"/>
                    <a:pt x="1998" y="18"/>
                  </a:cubicBezTo>
                  <a:cubicBezTo>
                    <a:pt x="2010" y="24"/>
                    <a:pt x="1988" y="43"/>
                    <a:pt x="1980" y="54"/>
                  </a:cubicBezTo>
                  <a:cubicBezTo>
                    <a:pt x="1967" y="71"/>
                    <a:pt x="1950" y="84"/>
                    <a:pt x="1935" y="99"/>
                  </a:cubicBezTo>
                  <a:cubicBezTo>
                    <a:pt x="1937" y="115"/>
                    <a:pt x="1962" y="209"/>
                    <a:pt x="1944" y="234"/>
                  </a:cubicBezTo>
                  <a:cubicBezTo>
                    <a:pt x="1934" y="248"/>
                    <a:pt x="1919" y="257"/>
                    <a:pt x="1908" y="270"/>
                  </a:cubicBezTo>
                  <a:cubicBezTo>
                    <a:pt x="1901" y="278"/>
                    <a:pt x="1896" y="288"/>
                    <a:pt x="1890" y="297"/>
                  </a:cubicBezTo>
                  <a:cubicBezTo>
                    <a:pt x="1881" y="380"/>
                    <a:pt x="1871" y="402"/>
                    <a:pt x="1827" y="468"/>
                  </a:cubicBezTo>
                  <a:cubicBezTo>
                    <a:pt x="1810" y="536"/>
                    <a:pt x="1834" y="565"/>
                    <a:pt x="1881" y="612"/>
                  </a:cubicBezTo>
                  <a:cubicBezTo>
                    <a:pt x="1897" y="661"/>
                    <a:pt x="1858" y="714"/>
                    <a:pt x="1845" y="765"/>
                  </a:cubicBezTo>
                  <a:cubicBezTo>
                    <a:pt x="1857" y="812"/>
                    <a:pt x="1868" y="823"/>
                    <a:pt x="1818" y="873"/>
                  </a:cubicBezTo>
                  <a:cubicBezTo>
                    <a:pt x="1801" y="890"/>
                    <a:pt x="1769" y="883"/>
                    <a:pt x="1746" y="891"/>
                  </a:cubicBezTo>
                  <a:cubicBezTo>
                    <a:pt x="1725" y="923"/>
                    <a:pt x="1690" y="946"/>
                    <a:pt x="1674" y="981"/>
                  </a:cubicBezTo>
                  <a:cubicBezTo>
                    <a:pt x="1666" y="998"/>
                    <a:pt x="1661" y="1017"/>
                    <a:pt x="1656" y="1035"/>
                  </a:cubicBezTo>
                  <a:cubicBezTo>
                    <a:pt x="1653" y="1047"/>
                    <a:pt x="1652" y="1060"/>
                    <a:pt x="1647" y="1071"/>
                  </a:cubicBezTo>
                  <a:cubicBezTo>
                    <a:pt x="1643" y="1081"/>
                    <a:pt x="1634" y="1088"/>
                    <a:pt x="1629" y="1098"/>
                  </a:cubicBezTo>
                  <a:cubicBezTo>
                    <a:pt x="1625" y="1106"/>
                    <a:pt x="1627" y="1118"/>
                    <a:pt x="1620" y="1125"/>
                  </a:cubicBezTo>
                  <a:cubicBezTo>
                    <a:pt x="1613" y="1132"/>
                    <a:pt x="1602" y="1131"/>
                    <a:pt x="1593" y="1134"/>
                  </a:cubicBezTo>
                  <a:cubicBezTo>
                    <a:pt x="1582" y="1130"/>
                    <a:pt x="1531" y="1113"/>
                    <a:pt x="1512" y="1107"/>
                  </a:cubicBezTo>
                  <a:cubicBezTo>
                    <a:pt x="1503" y="1104"/>
                    <a:pt x="1485" y="1098"/>
                    <a:pt x="1485" y="1098"/>
                  </a:cubicBezTo>
                  <a:cubicBezTo>
                    <a:pt x="1413" y="1110"/>
                    <a:pt x="1341" y="1122"/>
                    <a:pt x="1269" y="1134"/>
                  </a:cubicBezTo>
                  <a:cubicBezTo>
                    <a:pt x="1098" y="1120"/>
                    <a:pt x="1217" y="1134"/>
                    <a:pt x="1116" y="1116"/>
                  </a:cubicBezTo>
                  <a:cubicBezTo>
                    <a:pt x="1080" y="1110"/>
                    <a:pt x="1044" y="1104"/>
                    <a:pt x="1008" y="1098"/>
                  </a:cubicBezTo>
                  <a:cubicBezTo>
                    <a:pt x="990" y="1095"/>
                    <a:pt x="954" y="1089"/>
                    <a:pt x="954" y="1089"/>
                  </a:cubicBezTo>
                  <a:cubicBezTo>
                    <a:pt x="793" y="1095"/>
                    <a:pt x="637" y="1109"/>
                    <a:pt x="477" y="1098"/>
                  </a:cubicBezTo>
                  <a:cubicBezTo>
                    <a:pt x="405" y="1086"/>
                    <a:pt x="333" y="1078"/>
                    <a:pt x="261" y="1071"/>
                  </a:cubicBezTo>
                  <a:cubicBezTo>
                    <a:pt x="192" y="1077"/>
                    <a:pt x="54" y="1089"/>
                    <a:pt x="54" y="1089"/>
                  </a:cubicBezTo>
                </a:path>
              </a:pathLst>
            </a:custGeom>
            <a:solidFill>
              <a:srgbClr val="99CCFF"/>
            </a:solidFill>
            <a:ln w="9525">
              <a:solidFill>
                <a:srgbClr val="99CC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4629" name="Text Box 5"/>
            <p:cNvSpPr txBox="1">
              <a:spLocks noChangeArrowheads="1"/>
            </p:cNvSpPr>
            <p:nvPr/>
          </p:nvSpPr>
          <p:spPr bwMode="auto">
            <a:xfrm>
              <a:off x="2220" y="3312"/>
              <a:ext cx="106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IE" altLang="x-none" b="1">
                  <a:latin typeface="Times New Roman" pitchFamily="18" charset="0"/>
                </a:rPr>
                <a:t>Farmer, Wolf, </a:t>
              </a:r>
            </a:p>
            <a:p>
              <a:r>
                <a:rPr lang="en-IE" altLang="x-none" b="1">
                  <a:latin typeface="Times New Roman" pitchFamily="18" charset="0"/>
                </a:rPr>
                <a:t>Duck and Corn</a:t>
              </a:r>
              <a:endParaRPr lang="en-GB" altLang="x-none" b="1">
                <a:latin typeface="Times New Roman" pitchFamily="18" charset="0"/>
              </a:endParaRPr>
            </a:p>
          </p:txBody>
        </p:sp>
        <p:grpSp>
          <p:nvGrpSpPr>
            <p:cNvPr id="154630" name="Group 6"/>
            <p:cNvGrpSpPr>
              <a:grpSpLocks noChangeAspect="1"/>
            </p:cNvGrpSpPr>
            <p:nvPr/>
          </p:nvGrpSpPr>
          <p:grpSpPr bwMode="auto">
            <a:xfrm>
              <a:off x="3939" y="2544"/>
              <a:ext cx="288" cy="329"/>
              <a:chOff x="4368" y="3216"/>
              <a:chExt cx="768" cy="576"/>
            </a:xfrm>
          </p:grpSpPr>
          <p:sp>
            <p:nvSpPr>
              <p:cNvPr id="154631" name="Rectangle 7"/>
              <p:cNvSpPr>
                <a:spLocks noChangeAspect="1" noChangeArrowheads="1"/>
              </p:cNvSpPr>
              <p:nvPr/>
            </p:nvSpPr>
            <p:spPr bwMode="auto">
              <a:xfrm>
                <a:off x="4464" y="3408"/>
                <a:ext cx="576" cy="38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4632" name="Rectangle 8"/>
              <p:cNvSpPr>
                <a:spLocks noChangeAspect="1" noChangeArrowheads="1"/>
              </p:cNvSpPr>
              <p:nvPr/>
            </p:nvSpPr>
            <p:spPr bwMode="auto">
              <a:xfrm>
                <a:off x="4704" y="3600"/>
                <a:ext cx="96" cy="19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54633" name="Group 9"/>
              <p:cNvGrpSpPr>
                <a:grpSpLocks noChangeAspect="1"/>
              </p:cNvGrpSpPr>
              <p:nvPr/>
            </p:nvGrpSpPr>
            <p:grpSpPr bwMode="auto">
              <a:xfrm>
                <a:off x="4848" y="3504"/>
                <a:ext cx="144" cy="144"/>
                <a:chOff x="4512" y="3504"/>
                <a:chExt cx="144" cy="144"/>
              </a:xfrm>
            </p:grpSpPr>
            <p:sp>
              <p:nvSpPr>
                <p:cNvPr id="154634" name="Rectangle 10"/>
                <p:cNvSpPr>
                  <a:spLocks noChangeAspect="1" noChangeArrowheads="1"/>
                </p:cNvSpPr>
                <p:nvPr/>
              </p:nvSpPr>
              <p:spPr bwMode="auto">
                <a:xfrm>
                  <a:off x="4512" y="3504"/>
                  <a:ext cx="144" cy="144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635" name="Line 11"/>
                <p:cNvSpPr>
                  <a:spLocks noChangeAspect="1" noChangeShapeType="1"/>
                </p:cNvSpPr>
                <p:nvPr/>
              </p:nvSpPr>
              <p:spPr bwMode="auto">
                <a:xfrm>
                  <a:off x="4560" y="3504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54636" name="Line 12"/>
                <p:cNvSpPr>
                  <a:spLocks noChangeAspect="1" noChangeShapeType="1"/>
                </p:cNvSpPr>
                <p:nvPr/>
              </p:nvSpPr>
              <p:spPr bwMode="auto">
                <a:xfrm>
                  <a:off x="4512" y="3552"/>
                  <a:ext cx="14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54637" name="Group 13"/>
              <p:cNvGrpSpPr>
                <a:grpSpLocks noChangeAspect="1"/>
              </p:cNvGrpSpPr>
              <p:nvPr/>
            </p:nvGrpSpPr>
            <p:grpSpPr bwMode="auto">
              <a:xfrm>
                <a:off x="4512" y="3504"/>
                <a:ext cx="144" cy="144"/>
                <a:chOff x="4512" y="3504"/>
                <a:chExt cx="144" cy="144"/>
              </a:xfrm>
            </p:grpSpPr>
            <p:sp>
              <p:nvSpPr>
                <p:cNvPr id="154638" name="Rectangl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4512" y="3504"/>
                  <a:ext cx="144" cy="144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639" name="Line 15"/>
                <p:cNvSpPr>
                  <a:spLocks noChangeAspect="1" noChangeShapeType="1"/>
                </p:cNvSpPr>
                <p:nvPr/>
              </p:nvSpPr>
              <p:spPr bwMode="auto">
                <a:xfrm>
                  <a:off x="4560" y="3504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54640" name="Line 16"/>
                <p:cNvSpPr>
                  <a:spLocks noChangeAspect="1" noChangeShapeType="1"/>
                </p:cNvSpPr>
                <p:nvPr/>
              </p:nvSpPr>
              <p:spPr bwMode="auto">
                <a:xfrm>
                  <a:off x="4512" y="3552"/>
                  <a:ext cx="14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154641" name="AutoShape 17"/>
              <p:cNvSpPr>
                <a:spLocks noChangeAspect="1" noChangeArrowheads="1"/>
              </p:cNvSpPr>
              <p:nvPr/>
            </p:nvSpPr>
            <p:spPr bwMode="auto">
              <a:xfrm>
                <a:off x="4368" y="3216"/>
                <a:ext cx="768" cy="192"/>
              </a:xfrm>
              <a:prstGeom prst="flowChartExtra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4642" name="Oval 18"/>
            <p:cNvSpPr>
              <a:spLocks noChangeArrowheads="1"/>
            </p:cNvSpPr>
            <p:nvPr/>
          </p:nvSpPr>
          <p:spPr bwMode="auto">
            <a:xfrm>
              <a:off x="3238" y="3216"/>
              <a:ext cx="314" cy="20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x-none" altLang="x-none" sz="2400">
                <a:latin typeface="Times New Roman" pitchFamily="18" charset="0"/>
              </a:endParaRPr>
            </a:p>
          </p:txBody>
        </p:sp>
        <p:sp>
          <p:nvSpPr>
            <p:cNvPr id="154643" name="Text Box 19"/>
            <p:cNvSpPr txBox="1">
              <a:spLocks noChangeArrowheads="1"/>
            </p:cNvSpPr>
            <p:nvPr/>
          </p:nvSpPr>
          <p:spPr bwMode="auto">
            <a:xfrm>
              <a:off x="3312" y="3168"/>
              <a:ext cx="5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x-none" b="1"/>
                <a:t>boat</a:t>
              </a:r>
              <a:endParaRPr lang="en-GB" altLang="x-none" b="1"/>
            </a:p>
          </p:txBody>
        </p:sp>
        <p:sp>
          <p:nvSpPr>
            <p:cNvPr id="154644" name="Line 20"/>
            <p:cNvSpPr>
              <a:spLocks noChangeShapeType="1"/>
            </p:cNvSpPr>
            <p:nvPr/>
          </p:nvSpPr>
          <p:spPr bwMode="auto">
            <a:xfrm flipV="1">
              <a:off x="3360" y="3168"/>
              <a:ext cx="144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645" name="Line 21"/>
            <p:cNvSpPr>
              <a:spLocks noChangeShapeType="1"/>
            </p:cNvSpPr>
            <p:nvPr/>
          </p:nvSpPr>
          <p:spPr bwMode="auto">
            <a:xfrm>
              <a:off x="3360" y="3408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646" name="Text Box 22"/>
            <p:cNvSpPr txBox="1">
              <a:spLocks noChangeArrowheads="1"/>
            </p:cNvSpPr>
            <p:nvPr/>
          </p:nvSpPr>
          <p:spPr bwMode="auto">
            <a:xfrm>
              <a:off x="2352" y="2832"/>
              <a:ext cx="5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x-none" b="1"/>
                <a:t>River</a:t>
              </a:r>
              <a:endParaRPr lang="en-GB" altLang="x-none" b="1"/>
            </a:p>
          </p:txBody>
        </p:sp>
      </p:grpSp>
      <p:grpSp>
        <p:nvGrpSpPr>
          <p:cNvPr id="154670" name="Group 46"/>
          <p:cNvGrpSpPr>
            <a:grpSpLocks/>
          </p:cNvGrpSpPr>
          <p:nvPr/>
        </p:nvGrpSpPr>
        <p:grpSpPr bwMode="auto">
          <a:xfrm>
            <a:off x="6917635" y="3247232"/>
            <a:ext cx="3276600" cy="1905000"/>
            <a:chOff x="3456" y="2160"/>
            <a:chExt cx="2064" cy="1200"/>
          </a:xfrm>
        </p:grpSpPr>
        <p:sp>
          <p:nvSpPr>
            <p:cNvPr id="154649" name="Freeform 25"/>
            <p:cNvSpPr>
              <a:spLocks/>
            </p:cNvSpPr>
            <p:nvPr/>
          </p:nvSpPr>
          <p:spPr bwMode="auto">
            <a:xfrm rot="16200000">
              <a:off x="4043" y="1884"/>
              <a:ext cx="889" cy="2064"/>
            </a:xfrm>
            <a:custGeom>
              <a:avLst/>
              <a:gdLst>
                <a:gd name="T0" fmla="*/ 0 w 2010"/>
                <a:gd name="T1" fmla="*/ 1098 h 1134"/>
                <a:gd name="T2" fmla="*/ 108 w 2010"/>
                <a:gd name="T3" fmla="*/ 1044 h 1134"/>
                <a:gd name="T4" fmla="*/ 306 w 2010"/>
                <a:gd name="T5" fmla="*/ 855 h 1134"/>
                <a:gd name="T6" fmla="*/ 468 w 2010"/>
                <a:gd name="T7" fmla="*/ 567 h 1134"/>
                <a:gd name="T8" fmla="*/ 639 w 2010"/>
                <a:gd name="T9" fmla="*/ 387 h 1134"/>
                <a:gd name="T10" fmla="*/ 792 w 2010"/>
                <a:gd name="T11" fmla="*/ 288 h 1134"/>
                <a:gd name="T12" fmla="*/ 837 w 2010"/>
                <a:gd name="T13" fmla="*/ 207 h 1134"/>
                <a:gd name="T14" fmla="*/ 963 w 2010"/>
                <a:gd name="T15" fmla="*/ 108 h 1134"/>
                <a:gd name="T16" fmla="*/ 1026 w 2010"/>
                <a:gd name="T17" fmla="*/ 27 h 1134"/>
                <a:gd name="T18" fmla="*/ 1125 w 2010"/>
                <a:gd name="T19" fmla="*/ 0 h 1134"/>
                <a:gd name="T20" fmla="*/ 1386 w 2010"/>
                <a:gd name="T21" fmla="*/ 27 h 1134"/>
                <a:gd name="T22" fmla="*/ 1503 w 2010"/>
                <a:gd name="T23" fmla="*/ 45 h 1134"/>
                <a:gd name="T24" fmla="*/ 1710 w 2010"/>
                <a:gd name="T25" fmla="*/ 72 h 1134"/>
                <a:gd name="T26" fmla="*/ 1836 w 2010"/>
                <a:gd name="T27" fmla="*/ 27 h 1134"/>
                <a:gd name="T28" fmla="*/ 1890 w 2010"/>
                <a:gd name="T29" fmla="*/ 9 h 1134"/>
                <a:gd name="T30" fmla="*/ 1998 w 2010"/>
                <a:gd name="T31" fmla="*/ 18 h 1134"/>
                <a:gd name="T32" fmla="*/ 1980 w 2010"/>
                <a:gd name="T33" fmla="*/ 54 h 1134"/>
                <a:gd name="T34" fmla="*/ 1935 w 2010"/>
                <a:gd name="T35" fmla="*/ 99 h 1134"/>
                <a:gd name="T36" fmla="*/ 1944 w 2010"/>
                <a:gd name="T37" fmla="*/ 234 h 1134"/>
                <a:gd name="T38" fmla="*/ 1908 w 2010"/>
                <a:gd name="T39" fmla="*/ 270 h 1134"/>
                <a:gd name="T40" fmla="*/ 1890 w 2010"/>
                <a:gd name="T41" fmla="*/ 297 h 1134"/>
                <a:gd name="T42" fmla="*/ 1827 w 2010"/>
                <a:gd name="T43" fmla="*/ 468 h 1134"/>
                <a:gd name="T44" fmla="*/ 1881 w 2010"/>
                <a:gd name="T45" fmla="*/ 612 h 1134"/>
                <a:gd name="T46" fmla="*/ 1845 w 2010"/>
                <a:gd name="T47" fmla="*/ 765 h 1134"/>
                <a:gd name="T48" fmla="*/ 1818 w 2010"/>
                <a:gd name="T49" fmla="*/ 873 h 1134"/>
                <a:gd name="T50" fmla="*/ 1746 w 2010"/>
                <a:gd name="T51" fmla="*/ 891 h 1134"/>
                <a:gd name="T52" fmla="*/ 1674 w 2010"/>
                <a:gd name="T53" fmla="*/ 981 h 1134"/>
                <a:gd name="T54" fmla="*/ 1656 w 2010"/>
                <a:gd name="T55" fmla="*/ 1035 h 1134"/>
                <a:gd name="T56" fmla="*/ 1647 w 2010"/>
                <a:gd name="T57" fmla="*/ 1071 h 1134"/>
                <a:gd name="T58" fmla="*/ 1629 w 2010"/>
                <a:gd name="T59" fmla="*/ 1098 h 1134"/>
                <a:gd name="T60" fmla="*/ 1620 w 2010"/>
                <a:gd name="T61" fmla="*/ 1125 h 1134"/>
                <a:gd name="T62" fmla="*/ 1593 w 2010"/>
                <a:gd name="T63" fmla="*/ 1134 h 1134"/>
                <a:gd name="T64" fmla="*/ 1512 w 2010"/>
                <a:gd name="T65" fmla="*/ 1107 h 1134"/>
                <a:gd name="T66" fmla="*/ 1485 w 2010"/>
                <a:gd name="T67" fmla="*/ 1098 h 1134"/>
                <a:gd name="T68" fmla="*/ 1269 w 2010"/>
                <a:gd name="T69" fmla="*/ 1134 h 1134"/>
                <a:gd name="T70" fmla="*/ 1116 w 2010"/>
                <a:gd name="T71" fmla="*/ 1116 h 1134"/>
                <a:gd name="T72" fmla="*/ 1008 w 2010"/>
                <a:gd name="T73" fmla="*/ 1098 h 1134"/>
                <a:gd name="T74" fmla="*/ 954 w 2010"/>
                <a:gd name="T75" fmla="*/ 1089 h 1134"/>
                <a:gd name="T76" fmla="*/ 477 w 2010"/>
                <a:gd name="T77" fmla="*/ 1098 h 1134"/>
                <a:gd name="T78" fmla="*/ 261 w 2010"/>
                <a:gd name="T79" fmla="*/ 1071 h 1134"/>
                <a:gd name="T80" fmla="*/ 54 w 2010"/>
                <a:gd name="T81" fmla="*/ 1089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10" h="1134">
                  <a:moveTo>
                    <a:pt x="0" y="1098"/>
                  </a:moveTo>
                  <a:cubicBezTo>
                    <a:pt x="49" y="1088"/>
                    <a:pt x="73" y="1079"/>
                    <a:pt x="108" y="1044"/>
                  </a:cubicBezTo>
                  <a:cubicBezTo>
                    <a:pt x="137" y="927"/>
                    <a:pt x="220" y="919"/>
                    <a:pt x="306" y="855"/>
                  </a:cubicBezTo>
                  <a:cubicBezTo>
                    <a:pt x="339" y="756"/>
                    <a:pt x="379" y="627"/>
                    <a:pt x="468" y="567"/>
                  </a:cubicBezTo>
                  <a:cubicBezTo>
                    <a:pt x="519" y="491"/>
                    <a:pt x="567" y="445"/>
                    <a:pt x="639" y="387"/>
                  </a:cubicBezTo>
                  <a:cubicBezTo>
                    <a:pt x="689" y="347"/>
                    <a:pt x="730" y="304"/>
                    <a:pt x="792" y="288"/>
                  </a:cubicBezTo>
                  <a:cubicBezTo>
                    <a:pt x="830" y="263"/>
                    <a:pt x="853" y="255"/>
                    <a:pt x="837" y="207"/>
                  </a:cubicBezTo>
                  <a:cubicBezTo>
                    <a:pt x="855" y="153"/>
                    <a:pt x="911" y="125"/>
                    <a:pt x="963" y="108"/>
                  </a:cubicBezTo>
                  <a:cubicBezTo>
                    <a:pt x="971" y="97"/>
                    <a:pt x="1018" y="32"/>
                    <a:pt x="1026" y="27"/>
                  </a:cubicBezTo>
                  <a:cubicBezTo>
                    <a:pt x="1046" y="14"/>
                    <a:pt x="1101" y="6"/>
                    <a:pt x="1125" y="0"/>
                  </a:cubicBezTo>
                  <a:cubicBezTo>
                    <a:pt x="1216" y="6"/>
                    <a:pt x="1297" y="14"/>
                    <a:pt x="1386" y="27"/>
                  </a:cubicBezTo>
                  <a:cubicBezTo>
                    <a:pt x="1429" y="49"/>
                    <a:pt x="1453" y="38"/>
                    <a:pt x="1503" y="45"/>
                  </a:cubicBezTo>
                  <a:cubicBezTo>
                    <a:pt x="1572" y="55"/>
                    <a:pt x="1641" y="63"/>
                    <a:pt x="1710" y="72"/>
                  </a:cubicBezTo>
                  <a:cubicBezTo>
                    <a:pt x="1754" y="61"/>
                    <a:pt x="1793" y="41"/>
                    <a:pt x="1836" y="27"/>
                  </a:cubicBezTo>
                  <a:cubicBezTo>
                    <a:pt x="1854" y="21"/>
                    <a:pt x="1890" y="9"/>
                    <a:pt x="1890" y="9"/>
                  </a:cubicBezTo>
                  <a:cubicBezTo>
                    <a:pt x="1926" y="12"/>
                    <a:pt x="1966" y="2"/>
                    <a:pt x="1998" y="18"/>
                  </a:cubicBezTo>
                  <a:cubicBezTo>
                    <a:pt x="2010" y="24"/>
                    <a:pt x="1988" y="43"/>
                    <a:pt x="1980" y="54"/>
                  </a:cubicBezTo>
                  <a:cubicBezTo>
                    <a:pt x="1967" y="71"/>
                    <a:pt x="1950" y="84"/>
                    <a:pt x="1935" y="99"/>
                  </a:cubicBezTo>
                  <a:cubicBezTo>
                    <a:pt x="1937" y="115"/>
                    <a:pt x="1962" y="209"/>
                    <a:pt x="1944" y="234"/>
                  </a:cubicBezTo>
                  <a:cubicBezTo>
                    <a:pt x="1934" y="248"/>
                    <a:pt x="1919" y="257"/>
                    <a:pt x="1908" y="270"/>
                  </a:cubicBezTo>
                  <a:cubicBezTo>
                    <a:pt x="1901" y="278"/>
                    <a:pt x="1896" y="288"/>
                    <a:pt x="1890" y="297"/>
                  </a:cubicBezTo>
                  <a:cubicBezTo>
                    <a:pt x="1881" y="380"/>
                    <a:pt x="1871" y="402"/>
                    <a:pt x="1827" y="468"/>
                  </a:cubicBezTo>
                  <a:cubicBezTo>
                    <a:pt x="1810" y="536"/>
                    <a:pt x="1834" y="565"/>
                    <a:pt x="1881" y="612"/>
                  </a:cubicBezTo>
                  <a:cubicBezTo>
                    <a:pt x="1897" y="661"/>
                    <a:pt x="1858" y="714"/>
                    <a:pt x="1845" y="765"/>
                  </a:cubicBezTo>
                  <a:cubicBezTo>
                    <a:pt x="1857" y="812"/>
                    <a:pt x="1868" y="823"/>
                    <a:pt x="1818" y="873"/>
                  </a:cubicBezTo>
                  <a:cubicBezTo>
                    <a:pt x="1801" y="890"/>
                    <a:pt x="1769" y="883"/>
                    <a:pt x="1746" y="891"/>
                  </a:cubicBezTo>
                  <a:cubicBezTo>
                    <a:pt x="1725" y="923"/>
                    <a:pt x="1690" y="946"/>
                    <a:pt x="1674" y="981"/>
                  </a:cubicBezTo>
                  <a:cubicBezTo>
                    <a:pt x="1666" y="998"/>
                    <a:pt x="1661" y="1017"/>
                    <a:pt x="1656" y="1035"/>
                  </a:cubicBezTo>
                  <a:cubicBezTo>
                    <a:pt x="1653" y="1047"/>
                    <a:pt x="1652" y="1060"/>
                    <a:pt x="1647" y="1071"/>
                  </a:cubicBezTo>
                  <a:cubicBezTo>
                    <a:pt x="1643" y="1081"/>
                    <a:pt x="1634" y="1088"/>
                    <a:pt x="1629" y="1098"/>
                  </a:cubicBezTo>
                  <a:cubicBezTo>
                    <a:pt x="1625" y="1106"/>
                    <a:pt x="1627" y="1118"/>
                    <a:pt x="1620" y="1125"/>
                  </a:cubicBezTo>
                  <a:cubicBezTo>
                    <a:pt x="1613" y="1132"/>
                    <a:pt x="1602" y="1131"/>
                    <a:pt x="1593" y="1134"/>
                  </a:cubicBezTo>
                  <a:cubicBezTo>
                    <a:pt x="1582" y="1130"/>
                    <a:pt x="1531" y="1113"/>
                    <a:pt x="1512" y="1107"/>
                  </a:cubicBezTo>
                  <a:cubicBezTo>
                    <a:pt x="1503" y="1104"/>
                    <a:pt x="1485" y="1098"/>
                    <a:pt x="1485" y="1098"/>
                  </a:cubicBezTo>
                  <a:cubicBezTo>
                    <a:pt x="1413" y="1110"/>
                    <a:pt x="1341" y="1122"/>
                    <a:pt x="1269" y="1134"/>
                  </a:cubicBezTo>
                  <a:cubicBezTo>
                    <a:pt x="1098" y="1120"/>
                    <a:pt x="1217" y="1134"/>
                    <a:pt x="1116" y="1116"/>
                  </a:cubicBezTo>
                  <a:cubicBezTo>
                    <a:pt x="1080" y="1110"/>
                    <a:pt x="1044" y="1104"/>
                    <a:pt x="1008" y="1098"/>
                  </a:cubicBezTo>
                  <a:cubicBezTo>
                    <a:pt x="990" y="1095"/>
                    <a:pt x="954" y="1089"/>
                    <a:pt x="954" y="1089"/>
                  </a:cubicBezTo>
                  <a:cubicBezTo>
                    <a:pt x="793" y="1095"/>
                    <a:pt x="637" y="1109"/>
                    <a:pt x="477" y="1098"/>
                  </a:cubicBezTo>
                  <a:cubicBezTo>
                    <a:pt x="405" y="1086"/>
                    <a:pt x="333" y="1078"/>
                    <a:pt x="261" y="1071"/>
                  </a:cubicBezTo>
                  <a:cubicBezTo>
                    <a:pt x="192" y="1077"/>
                    <a:pt x="54" y="1089"/>
                    <a:pt x="54" y="1089"/>
                  </a:cubicBezTo>
                </a:path>
              </a:pathLst>
            </a:custGeom>
            <a:solidFill>
              <a:srgbClr val="99CCFF"/>
            </a:solidFill>
            <a:ln w="9525">
              <a:solidFill>
                <a:srgbClr val="99CC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4650" name="Text Box 26"/>
            <p:cNvSpPr txBox="1">
              <a:spLocks noChangeArrowheads="1"/>
            </p:cNvSpPr>
            <p:nvPr/>
          </p:nvSpPr>
          <p:spPr bwMode="auto">
            <a:xfrm>
              <a:off x="4212" y="2160"/>
              <a:ext cx="106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IE" altLang="x-none" b="1">
                  <a:latin typeface="Times New Roman" pitchFamily="18" charset="0"/>
                </a:rPr>
                <a:t>Farmer, Wolf, </a:t>
              </a:r>
            </a:p>
            <a:p>
              <a:r>
                <a:rPr lang="en-IE" altLang="x-none" b="1">
                  <a:latin typeface="Times New Roman" pitchFamily="18" charset="0"/>
                </a:rPr>
                <a:t>Duck and Corn</a:t>
              </a:r>
              <a:endParaRPr lang="en-GB" altLang="x-none" b="1">
                <a:latin typeface="Times New Roman" pitchFamily="18" charset="0"/>
              </a:endParaRPr>
            </a:p>
          </p:txBody>
        </p:sp>
        <p:grpSp>
          <p:nvGrpSpPr>
            <p:cNvPr id="154651" name="Group 27"/>
            <p:cNvGrpSpPr>
              <a:grpSpLocks noChangeAspect="1"/>
            </p:cNvGrpSpPr>
            <p:nvPr/>
          </p:nvGrpSpPr>
          <p:grpSpPr bwMode="auto">
            <a:xfrm>
              <a:off x="5187" y="2256"/>
              <a:ext cx="288" cy="329"/>
              <a:chOff x="4368" y="3216"/>
              <a:chExt cx="768" cy="576"/>
            </a:xfrm>
          </p:grpSpPr>
          <p:sp>
            <p:nvSpPr>
              <p:cNvPr id="154652" name="Rectangle 28"/>
              <p:cNvSpPr>
                <a:spLocks noChangeAspect="1" noChangeArrowheads="1"/>
              </p:cNvSpPr>
              <p:nvPr/>
            </p:nvSpPr>
            <p:spPr bwMode="auto">
              <a:xfrm>
                <a:off x="4464" y="3408"/>
                <a:ext cx="576" cy="38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4653" name="Rectangle 29"/>
              <p:cNvSpPr>
                <a:spLocks noChangeAspect="1" noChangeArrowheads="1"/>
              </p:cNvSpPr>
              <p:nvPr/>
            </p:nvSpPr>
            <p:spPr bwMode="auto">
              <a:xfrm>
                <a:off x="4704" y="3600"/>
                <a:ext cx="96" cy="19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54654" name="Group 30"/>
              <p:cNvGrpSpPr>
                <a:grpSpLocks noChangeAspect="1"/>
              </p:cNvGrpSpPr>
              <p:nvPr/>
            </p:nvGrpSpPr>
            <p:grpSpPr bwMode="auto">
              <a:xfrm>
                <a:off x="4848" y="3504"/>
                <a:ext cx="144" cy="144"/>
                <a:chOff x="4512" y="3504"/>
                <a:chExt cx="144" cy="144"/>
              </a:xfrm>
            </p:grpSpPr>
            <p:sp>
              <p:nvSpPr>
                <p:cNvPr id="154655" name="Rectangle 31"/>
                <p:cNvSpPr>
                  <a:spLocks noChangeAspect="1" noChangeArrowheads="1"/>
                </p:cNvSpPr>
                <p:nvPr/>
              </p:nvSpPr>
              <p:spPr bwMode="auto">
                <a:xfrm>
                  <a:off x="4512" y="3504"/>
                  <a:ext cx="144" cy="144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656" name="Line 32"/>
                <p:cNvSpPr>
                  <a:spLocks noChangeAspect="1" noChangeShapeType="1"/>
                </p:cNvSpPr>
                <p:nvPr/>
              </p:nvSpPr>
              <p:spPr bwMode="auto">
                <a:xfrm>
                  <a:off x="4560" y="3504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54657" name="Line 33"/>
                <p:cNvSpPr>
                  <a:spLocks noChangeAspect="1" noChangeShapeType="1"/>
                </p:cNvSpPr>
                <p:nvPr/>
              </p:nvSpPr>
              <p:spPr bwMode="auto">
                <a:xfrm>
                  <a:off x="4512" y="3552"/>
                  <a:ext cx="14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54658" name="Group 34"/>
              <p:cNvGrpSpPr>
                <a:grpSpLocks noChangeAspect="1"/>
              </p:cNvGrpSpPr>
              <p:nvPr/>
            </p:nvGrpSpPr>
            <p:grpSpPr bwMode="auto">
              <a:xfrm>
                <a:off x="4512" y="3504"/>
                <a:ext cx="144" cy="144"/>
                <a:chOff x="4512" y="3504"/>
                <a:chExt cx="144" cy="144"/>
              </a:xfrm>
            </p:grpSpPr>
            <p:sp>
              <p:nvSpPr>
                <p:cNvPr id="154659" name="Rectangle 35"/>
                <p:cNvSpPr>
                  <a:spLocks noChangeAspect="1" noChangeArrowheads="1"/>
                </p:cNvSpPr>
                <p:nvPr/>
              </p:nvSpPr>
              <p:spPr bwMode="auto">
                <a:xfrm>
                  <a:off x="4512" y="3504"/>
                  <a:ext cx="144" cy="144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660" name="Line 36"/>
                <p:cNvSpPr>
                  <a:spLocks noChangeAspect="1" noChangeShapeType="1"/>
                </p:cNvSpPr>
                <p:nvPr/>
              </p:nvSpPr>
              <p:spPr bwMode="auto">
                <a:xfrm>
                  <a:off x="4560" y="3504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54661" name="Line 37"/>
                <p:cNvSpPr>
                  <a:spLocks noChangeAspect="1" noChangeShapeType="1"/>
                </p:cNvSpPr>
                <p:nvPr/>
              </p:nvSpPr>
              <p:spPr bwMode="auto">
                <a:xfrm>
                  <a:off x="4512" y="3552"/>
                  <a:ext cx="14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154662" name="AutoShape 38"/>
              <p:cNvSpPr>
                <a:spLocks noChangeAspect="1" noChangeArrowheads="1"/>
              </p:cNvSpPr>
              <p:nvPr/>
            </p:nvSpPr>
            <p:spPr bwMode="auto">
              <a:xfrm>
                <a:off x="4368" y="3216"/>
                <a:ext cx="768" cy="192"/>
              </a:xfrm>
              <a:prstGeom prst="flowChartExtra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54669" name="Group 45"/>
            <p:cNvGrpSpPr>
              <a:grpSpLocks/>
            </p:cNvGrpSpPr>
            <p:nvPr/>
          </p:nvGrpSpPr>
          <p:grpSpPr bwMode="auto">
            <a:xfrm>
              <a:off x="4678" y="2544"/>
              <a:ext cx="602" cy="288"/>
              <a:chOff x="4486" y="2880"/>
              <a:chExt cx="602" cy="288"/>
            </a:xfrm>
          </p:grpSpPr>
          <p:sp>
            <p:nvSpPr>
              <p:cNvPr id="154663" name="Oval 39"/>
              <p:cNvSpPr>
                <a:spLocks noChangeArrowheads="1"/>
              </p:cNvSpPr>
              <p:nvPr/>
            </p:nvSpPr>
            <p:spPr bwMode="auto">
              <a:xfrm>
                <a:off x="4486" y="2928"/>
                <a:ext cx="314" cy="205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x-none" altLang="x-none" sz="2400">
                  <a:latin typeface="Times New Roman" pitchFamily="18" charset="0"/>
                </a:endParaRPr>
              </a:p>
            </p:txBody>
          </p:sp>
          <p:sp>
            <p:nvSpPr>
              <p:cNvPr id="154664" name="Text Box 40"/>
              <p:cNvSpPr txBox="1">
                <a:spLocks noChangeArrowheads="1"/>
              </p:cNvSpPr>
              <p:nvPr/>
            </p:nvSpPr>
            <p:spPr bwMode="auto">
              <a:xfrm>
                <a:off x="4560" y="2880"/>
                <a:ext cx="52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x-none" b="1"/>
                  <a:t>boat</a:t>
                </a:r>
                <a:endParaRPr lang="en-GB" altLang="x-none" b="1"/>
              </a:p>
            </p:txBody>
          </p:sp>
          <p:sp>
            <p:nvSpPr>
              <p:cNvPr id="154665" name="Line 41"/>
              <p:cNvSpPr>
                <a:spLocks noChangeShapeType="1"/>
              </p:cNvSpPr>
              <p:nvPr/>
            </p:nvSpPr>
            <p:spPr bwMode="auto">
              <a:xfrm flipV="1">
                <a:off x="4608" y="2880"/>
                <a:ext cx="144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666" name="Line 42"/>
              <p:cNvSpPr>
                <a:spLocks noChangeShapeType="1"/>
              </p:cNvSpPr>
              <p:nvPr/>
            </p:nvSpPr>
            <p:spPr bwMode="auto">
              <a:xfrm>
                <a:off x="4608" y="3120"/>
                <a:ext cx="192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4667" name="Text Box 43"/>
            <p:cNvSpPr txBox="1">
              <a:spLocks noChangeArrowheads="1"/>
            </p:cNvSpPr>
            <p:nvPr/>
          </p:nvSpPr>
          <p:spPr bwMode="auto">
            <a:xfrm>
              <a:off x="3600" y="2544"/>
              <a:ext cx="5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x-none" b="1"/>
                <a:t>River</a:t>
              </a:r>
              <a:endParaRPr lang="en-GB" altLang="x-none" b="1"/>
            </a:p>
          </p:txBody>
        </p:sp>
      </p:grpSp>
      <p:sp>
        <p:nvSpPr>
          <p:cNvPr id="154668" name="Line 44"/>
          <p:cNvSpPr>
            <a:spLocks noChangeShapeType="1"/>
          </p:cNvSpPr>
          <p:nvPr/>
        </p:nvSpPr>
        <p:spPr bwMode="auto">
          <a:xfrm>
            <a:off x="5622235" y="4542632"/>
            <a:ext cx="838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607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The River Problem</a:t>
            </a:r>
            <a:endParaRPr lang="en-GB" altLang="x-none"/>
          </a:p>
        </p:txBody>
      </p:sp>
      <p:sp>
        <p:nvSpPr>
          <p:cNvPr id="1566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80000"/>
              </a:lnSpc>
            </a:pPr>
            <a:r>
              <a:rPr lang="en-US" altLang="x-none" sz="2400" dirty="0"/>
              <a:t>The River Problem:</a:t>
            </a:r>
          </a:p>
          <a:p>
            <a:pPr algn="ctr">
              <a:lnSpc>
                <a:spcPct val="80000"/>
              </a:lnSpc>
              <a:buFont typeface="Wingdings" pitchFamily="2" charset="2"/>
              <a:buNone/>
            </a:pPr>
            <a:r>
              <a:rPr lang="en-US" altLang="x-none" sz="1800" b="1" dirty="0">
                <a:latin typeface="Courier New" pitchFamily="49" charset="0"/>
                <a:cs typeface="Times New Roman" pitchFamily="18" charset="0"/>
              </a:rPr>
              <a:t>F=Farmer  W=Wolf  D=Duck  C=Corn  /=River</a:t>
            </a:r>
            <a:endParaRPr lang="en-US" altLang="x-none" sz="1800" b="1" dirty="0"/>
          </a:p>
          <a:p>
            <a:pPr algn="just">
              <a:lnSpc>
                <a:spcPct val="80000"/>
              </a:lnSpc>
              <a:buFont typeface="Wingdings" pitchFamily="2" charset="2"/>
              <a:buNone/>
            </a:pPr>
            <a:r>
              <a:rPr lang="en-IE" altLang="x-none" sz="2400" dirty="0"/>
              <a:t>     </a:t>
            </a:r>
          </a:p>
          <a:p>
            <a:pPr algn="just">
              <a:lnSpc>
                <a:spcPct val="80000"/>
              </a:lnSpc>
              <a:buFont typeface="Wingdings" pitchFamily="2" charset="2"/>
              <a:buNone/>
            </a:pPr>
            <a:endParaRPr lang="en-IE" altLang="x-none" sz="2400" dirty="0"/>
          </a:p>
          <a:p>
            <a:pPr algn="just">
              <a:lnSpc>
                <a:spcPct val="80000"/>
              </a:lnSpc>
              <a:buFont typeface="Wingdings" pitchFamily="2" charset="2"/>
              <a:buNone/>
            </a:pPr>
            <a:endParaRPr lang="en-IE" altLang="x-none" sz="2400" dirty="0"/>
          </a:p>
          <a:p>
            <a:pPr algn="just">
              <a:lnSpc>
                <a:spcPct val="80000"/>
              </a:lnSpc>
              <a:buFont typeface="Wingdings" pitchFamily="2" charset="2"/>
              <a:buNone/>
            </a:pPr>
            <a:endParaRPr lang="en-IE" altLang="x-none" sz="2400" dirty="0"/>
          </a:p>
          <a:p>
            <a:pPr algn="just">
              <a:lnSpc>
                <a:spcPct val="80000"/>
              </a:lnSpc>
              <a:buFont typeface="Wingdings" pitchFamily="2" charset="2"/>
              <a:buNone/>
            </a:pPr>
            <a:r>
              <a:rPr lang="en-IE" altLang="x-none" sz="2400" dirty="0"/>
              <a:t>    </a:t>
            </a:r>
          </a:p>
          <a:p>
            <a:pPr algn="just">
              <a:lnSpc>
                <a:spcPct val="80000"/>
              </a:lnSpc>
              <a:buFont typeface="Wingdings" pitchFamily="2" charset="2"/>
              <a:buNone/>
            </a:pPr>
            <a:endParaRPr lang="en-IE" altLang="x-none" sz="2400" dirty="0"/>
          </a:p>
          <a:p>
            <a:pPr algn="just">
              <a:lnSpc>
                <a:spcPct val="80000"/>
              </a:lnSpc>
              <a:buFont typeface="Wingdings" pitchFamily="2" charset="2"/>
              <a:buNone/>
            </a:pPr>
            <a:endParaRPr lang="en-IE" altLang="x-none" sz="2400" dirty="0"/>
          </a:p>
          <a:p>
            <a:pPr algn="just">
              <a:lnSpc>
                <a:spcPct val="80000"/>
              </a:lnSpc>
              <a:buFont typeface="Wingdings" pitchFamily="2" charset="2"/>
              <a:buNone/>
            </a:pPr>
            <a:endParaRPr lang="en-IE" altLang="x-none" sz="2400" dirty="0"/>
          </a:p>
          <a:p>
            <a:pPr algn="just">
              <a:lnSpc>
                <a:spcPct val="80000"/>
              </a:lnSpc>
              <a:buFont typeface="Wingdings" pitchFamily="2" charset="2"/>
              <a:buNone/>
            </a:pPr>
            <a:r>
              <a:rPr lang="en-IE" altLang="x-none" sz="2400" dirty="0"/>
              <a:t>How can </a:t>
            </a:r>
            <a:r>
              <a:rPr lang="en-IE" altLang="x-none" sz="2400" dirty="0">
                <a:solidFill>
                  <a:srgbClr val="FF0000"/>
                </a:solidFill>
              </a:rPr>
              <a:t>the farmer safely transport </a:t>
            </a:r>
            <a:r>
              <a:rPr lang="en-IE" altLang="x-none" sz="2400" dirty="0"/>
              <a:t>the wolf, the duck and the corn to the opposite shore?</a:t>
            </a:r>
            <a:endParaRPr lang="en-GB" altLang="x-none" sz="2400" dirty="0"/>
          </a:p>
        </p:txBody>
      </p:sp>
      <p:sp>
        <p:nvSpPr>
          <p:cNvPr id="3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83E3-74D0-4258-89B0-D5B99F61F85E}" type="slidenum">
              <a:rPr lang="en-GB" altLang="x-none"/>
              <a:pPr/>
              <a:t>65</a:t>
            </a:fld>
            <a:endParaRPr lang="en-GB" altLang="x-none"/>
          </a:p>
        </p:txBody>
      </p:sp>
      <p:grpSp>
        <p:nvGrpSpPr>
          <p:cNvPr id="156676" name="Group 4"/>
          <p:cNvGrpSpPr>
            <a:grpSpLocks/>
          </p:cNvGrpSpPr>
          <p:nvPr/>
        </p:nvGrpSpPr>
        <p:grpSpPr bwMode="auto">
          <a:xfrm>
            <a:off x="2209800" y="2819400"/>
            <a:ext cx="3276600" cy="1981200"/>
            <a:chOff x="432" y="1776"/>
            <a:chExt cx="2064" cy="1248"/>
          </a:xfrm>
        </p:grpSpPr>
        <p:sp>
          <p:nvSpPr>
            <p:cNvPr id="156677" name="Freeform 5"/>
            <p:cNvSpPr>
              <a:spLocks/>
            </p:cNvSpPr>
            <p:nvPr/>
          </p:nvSpPr>
          <p:spPr bwMode="auto">
            <a:xfrm rot="16200000">
              <a:off x="1019" y="1449"/>
              <a:ext cx="889" cy="2064"/>
            </a:xfrm>
            <a:custGeom>
              <a:avLst/>
              <a:gdLst>
                <a:gd name="T0" fmla="*/ 0 w 2010"/>
                <a:gd name="T1" fmla="*/ 1098 h 1134"/>
                <a:gd name="T2" fmla="*/ 108 w 2010"/>
                <a:gd name="T3" fmla="*/ 1044 h 1134"/>
                <a:gd name="T4" fmla="*/ 306 w 2010"/>
                <a:gd name="T5" fmla="*/ 855 h 1134"/>
                <a:gd name="T6" fmla="*/ 468 w 2010"/>
                <a:gd name="T7" fmla="*/ 567 h 1134"/>
                <a:gd name="T8" fmla="*/ 639 w 2010"/>
                <a:gd name="T9" fmla="*/ 387 h 1134"/>
                <a:gd name="T10" fmla="*/ 792 w 2010"/>
                <a:gd name="T11" fmla="*/ 288 h 1134"/>
                <a:gd name="T12" fmla="*/ 837 w 2010"/>
                <a:gd name="T13" fmla="*/ 207 h 1134"/>
                <a:gd name="T14" fmla="*/ 963 w 2010"/>
                <a:gd name="T15" fmla="*/ 108 h 1134"/>
                <a:gd name="T16" fmla="*/ 1026 w 2010"/>
                <a:gd name="T17" fmla="*/ 27 h 1134"/>
                <a:gd name="T18" fmla="*/ 1125 w 2010"/>
                <a:gd name="T19" fmla="*/ 0 h 1134"/>
                <a:gd name="T20" fmla="*/ 1386 w 2010"/>
                <a:gd name="T21" fmla="*/ 27 h 1134"/>
                <a:gd name="T22" fmla="*/ 1503 w 2010"/>
                <a:gd name="T23" fmla="*/ 45 h 1134"/>
                <a:gd name="T24" fmla="*/ 1710 w 2010"/>
                <a:gd name="T25" fmla="*/ 72 h 1134"/>
                <a:gd name="T26" fmla="*/ 1836 w 2010"/>
                <a:gd name="T27" fmla="*/ 27 h 1134"/>
                <a:gd name="T28" fmla="*/ 1890 w 2010"/>
                <a:gd name="T29" fmla="*/ 9 h 1134"/>
                <a:gd name="T30" fmla="*/ 1998 w 2010"/>
                <a:gd name="T31" fmla="*/ 18 h 1134"/>
                <a:gd name="T32" fmla="*/ 1980 w 2010"/>
                <a:gd name="T33" fmla="*/ 54 h 1134"/>
                <a:gd name="T34" fmla="*/ 1935 w 2010"/>
                <a:gd name="T35" fmla="*/ 99 h 1134"/>
                <a:gd name="T36" fmla="*/ 1944 w 2010"/>
                <a:gd name="T37" fmla="*/ 234 h 1134"/>
                <a:gd name="T38" fmla="*/ 1908 w 2010"/>
                <a:gd name="T39" fmla="*/ 270 h 1134"/>
                <a:gd name="T40" fmla="*/ 1890 w 2010"/>
                <a:gd name="T41" fmla="*/ 297 h 1134"/>
                <a:gd name="T42" fmla="*/ 1827 w 2010"/>
                <a:gd name="T43" fmla="*/ 468 h 1134"/>
                <a:gd name="T44" fmla="*/ 1881 w 2010"/>
                <a:gd name="T45" fmla="*/ 612 h 1134"/>
                <a:gd name="T46" fmla="*/ 1845 w 2010"/>
                <a:gd name="T47" fmla="*/ 765 h 1134"/>
                <a:gd name="T48" fmla="*/ 1818 w 2010"/>
                <a:gd name="T49" fmla="*/ 873 h 1134"/>
                <a:gd name="T50" fmla="*/ 1746 w 2010"/>
                <a:gd name="T51" fmla="*/ 891 h 1134"/>
                <a:gd name="T52" fmla="*/ 1674 w 2010"/>
                <a:gd name="T53" fmla="*/ 981 h 1134"/>
                <a:gd name="T54" fmla="*/ 1656 w 2010"/>
                <a:gd name="T55" fmla="*/ 1035 h 1134"/>
                <a:gd name="T56" fmla="*/ 1647 w 2010"/>
                <a:gd name="T57" fmla="*/ 1071 h 1134"/>
                <a:gd name="T58" fmla="*/ 1629 w 2010"/>
                <a:gd name="T59" fmla="*/ 1098 h 1134"/>
                <a:gd name="T60" fmla="*/ 1620 w 2010"/>
                <a:gd name="T61" fmla="*/ 1125 h 1134"/>
                <a:gd name="T62" fmla="*/ 1593 w 2010"/>
                <a:gd name="T63" fmla="*/ 1134 h 1134"/>
                <a:gd name="T64" fmla="*/ 1512 w 2010"/>
                <a:gd name="T65" fmla="*/ 1107 h 1134"/>
                <a:gd name="T66" fmla="*/ 1485 w 2010"/>
                <a:gd name="T67" fmla="*/ 1098 h 1134"/>
                <a:gd name="T68" fmla="*/ 1269 w 2010"/>
                <a:gd name="T69" fmla="*/ 1134 h 1134"/>
                <a:gd name="T70" fmla="*/ 1116 w 2010"/>
                <a:gd name="T71" fmla="*/ 1116 h 1134"/>
                <a:gd name="T72" fmla="*/ 1008 w 2010"/>
                <a:gd name="T73" fmla="*/ 1098 h 1134"/>
                <a:gd name="T74" fmla="*/ 954 w 2010"/>
                <a:gd name="T75" fmla="*/ 1089 h 1134"/>
                <a:gd name="T76" fmla="*/ 477 w 2010"/>
                <a:gd name="T77" fmla="*/ 1098 h 1134"/>
                <a:gd name="T78" fmla="*/ 261 w 2010"/>
                <a:gd name="T79" fmla="*/ 1071 h 1134"/>
                <a:gd name="T80" fmla="*/ 54 w 2010"/>
                <a:gd name="T81" fmla="*/ 1089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10" h="1134">
                  <a:moveTo>
                    <a:pt x="0" y="1098"/>
                  </a:moveTo>
                  <a:cubicBezTo>
                    <a:pt x="49" y="1088"/>
                    <a:pt x="73" y="1079"/>
                    <a:pt x="108" y="1044"/>
                  </a:cubicBezTo>
                  <a:cubicBezTo>
                    <a:pt x="137" y="927"/>
                    <a:pt x="220" y="919"/>
                    <a:pt x="306" y="855"/>
                  </a:cubicBezTo>
                  <a:cubicBezTo>
                    <a:pt x="339" y="756"/>
                    <a:pt x="379" y="627"/>
                    <a:pt x="468" y="567"/>
                  </a:cubicBezTo>
                  <a:cubicBezTo>
                    <a:pt x="519" y="491"/>
                    <a:pt x="567" y="445"/>
                    <a:pt x="639" y="387"/>
                  </a:cubicBezTo>
                  <a:cubicBezTo>
                    <a:pt x="689" y="347"/>
                    <a:pt x="730" y="304"/>
                    <a:pt x="792" y="288"/>
                  </a:cubicBezTo>
                  <a:cubicBezTo>
                    <a:pt x="830" y="263"/>
                    <a:pt x="853" y="255"/>
                    <a:pt x="837" y="207"/>
                  </a:cubicBezTo>
                  <a:cubicBezTo>
                    <a:pt x="855" y="153"/>
                    <a:pt x="911" y="125"/>
                    <a:pt x="963" y="108"/>
                  </a:cubicBezTo>
                  <a:cubicBezTo>
                    <a:pt x="971" y="97"/>
                    <a:pt x="1018" y="32"/>
                    <a:pt x="1026" y="27"/>
                  </a:cubicBezTo>
                  <a:cubicBezTo>
                    <a:pt x="1046" y="14"/>
                    <a:pt x="1101" y="6"/>
                    <a:pt x="1125" y="0"/>
                  </a:cubicBezTo>
                  <a:cubicBezTo>
                    <a:pt x="1216" y="6"/>
                    <a:pt x="1297" y="14"/>
                    <a:pt x="1386" y="27"/>
                  </a:cubicBezTo>
                  <a:cubicBezTo>
                    <a:pt x="1429" y="49"/>
                    <a:pt x="1453" y="38"/>
                    <a:pt x="1503" y="45"/>
                  </a:cubicBezTo>
                  <a:cubicBezTo>
                    <a:pt x="1572" y="55"/>
                    <a:pt x="1641" y="63"/>
                    <a:pt x="1710" y="72"/>
                  </a:cubicBezTo>
                  <a:cubicBezTo>
                    <a:pt x="1754" y="61"/>
                    <a:pt x="1793" y="41"/>
                    <a:pt x="1836" y="27"/>
                  </a:cubicBezTo>
                  <a:cubicBezTo>
                    <a:pt x="1854" y="21"/>
                    <a:pt x="1890" y="9"/>
                    <a:pt x="1890" y="9"/>
                  </a:cubicBezTo>
                  <a:cubicBezTo>
                    <a:pt x="1926" y="12"/>
                    <a:pt x="1966" y="2"/>
                    <a:pt x="1998" y="18"/>
                  </a:cubicBezTo>
                  <a:cubicBezTo>
                    <a:pt x="2010" y="24"/>
                    <a:pt x="1988" y="43"/>
                    <a:pt x="1980" y="54"/>
                  </a:cubicBezTo>
                  <a:cubicBezTo>
                    <a:pt x="1967" y="71"/>
                    <a:pt x="1950" y="84"/>
                    <a:pt x="1935" y="99"/>
                  </a:cubicBezTo>
                  <a:cubicBezTo>
                    <a:pt x="1937" y="115"/>
                    <a:pt x="1962" y="209"/>
                    <a:pt x="1944" y="234"/>
                  </a:cubicBezTo>
                  <a:cubicBezTo>
                    <a:pt x="1934" y="248"/>
                    <a:pt x="1919" y="257"/>
                    <a:pt x="1908" y="270"/>
                  </a:cubicBezTo>
                  <a:cubicBezTo>
                    <a:pt x="1901" y="278"/>
                    <a:pt x="1896" y="288"/>
                    <a:pt x="1890" y="297"/>
                  </a:cubicBezTo>
                  <a:cubicBezTo>
                    <a:pt x="1881" y="380"/>
                    <a:pt x="1871" y="402"/>
                    <a:pt x="1827" y="468"/>
                  </a:cubicBezTo>
                  <a:cubicBezTo>
                    <a:pt x="1810" y="536"/>
                    <a:pt x="1834" y="565"/>
                    <a:pt x="1881" y="612"/>
                  </a:cubicBezTo>
                  <a:cubicBezTo>
                    <a:pt x="1897" y="661"/>
                    <a:pt x="1858" y="714"/>
                    <a:pt x="1845" y="765"/>
                  </a:cubicBezTo>
                  <a:cubicBezTo>
                    <a:pt x="1857" y="812"/>
                    <a:pt x="1868" y="823"/>
                    <a:pt x="1818" y="873"/>
                  </a:cubicBezTo>
                  <a:cubicBezTo>
                    <a:pt x="1801" y="890"/>
                    <a:pt x="1769" y="883"/>
                    <a:pt x="1746" y="891"/>
                  </a:cubicBezTo>
                  <a:cubicBezTo>
                    <a:pt x="1725" y="923"/>
                    <a:pt x="1690" y="946"/>
                    <a:pt x="1674" y="981"/>
                  </a:cubicBezTo>
                  <a:cubicBezTo>
                    <a:pt x="1666" y="998"/>
                    <a:pt x="1661" y="1017"/>
                    <a:pt x="1656" y="1035"/>
                  </a:cubicBezTo>
                  <a:cubicBezTo>
                    <a:pt x="1653" y="1047"/>
                    <a:pt x="1652" y="1060"/>
                    <a:pt x="1647" y="1071"/>
                  </a:cubicBezTo>
                  <a:cubicBezTo>
                    <a:pt x="1643" y="1081"/>
                    <a:pt x="1634" y="1088"/>
                    <a:pt x="1629" y="1098"/>
                  </a:cubicBezTo>
                  <a:cubicBezTo>
                    <a:pt x="1625" y="1106"/>
                    <a:pt x="1627" y="1118"/>
                    <a:pt x="1620" y="1125"/>
                  </a:cubicBezTo>
                  <a:cubicBezTo>
                    <a:pt x="1613" y="1132"/>
                    <a:pt x="1602" y="1131"/>
                    <a:pt x="1593" y="1134"/>
                  </a:cubicBezTo>
                  <a:cubicBezTo>
                    <a:pt x="1582" y="1130"/>
                    <a:pt x="1531" y="1113"/>
                    <a:pt x="1512" y="1107"/>
                  </a:cubicBezTo>
                  <a:cubicBezTo>
                    <a:pt x="1503" y="1104"/>
                    <a:pt x="1485" y="1098"/>
                    <a:pt x="1485" y="1098"/>
                  </a:cubicBezTo>
                  <a:cubicBezTo>
                    <a:pt x="1413" y="1110"/>
                    <a:pt x="1341" y="1122"/>
                    <a:pt x="1269" y="1134"/>
                  </a:cubicBezTo>
                  <a:cubicBezTo>
                    <a:pt x="1098" y="1120"/>
                    <a:pt x="1217" y="1134"/>
                    <a:pt x="1116" y="1116"/>
                  </a:cubicBezTo>
                  <a:cubicBezTo>
                    <a:pt x="1080" y="1110"/>
                    <a:pt x="1044" y="1104"/>
                    <a:pt x="1008" y="1098"/>
                  </a:cubicBezTo>
                  <a:cubicBezTo>
                    <a:pt x="990" y="1095"/>
                    <a:pt x="954" y="1089"/>
                    <a:pt x="954" y="1089"/>
                  </a:cubicBezTo>
                  <a:cubicBezTo>
                    <a:pt x="793" y="1095"/>
                    <a:pt x="637" y="1109"/>
                    <a:pt x="477" y="1098"/>
                  </a:cubicBezTo>
                  <a:cubicBezTo>
                    <a:pt x="405" y="1086"/>
                    <a:pt x="333" y="1078"/>
                    <a:pt x="261" y="1071"/>
                  </a:cubicBezTo>
                  <a:cubicBezTo>
                    <a:pt x="192" y="1077"/>
                    <a:pt x="54" y="1089"/>
                    <a:pt x="54" y="1089"/>
                  </a:cubicBezTo>
                </a:path>
              </a:pathLst>
            </a:custGeom>
            <a:solidFill>
              <a:srgbClr val="99CCFF"/>
            </a:solidFill>
            <a:ln w="9525">
              <a:solidFill>
                <a:srgbClr val="99CC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6678" name="Text Box 6"/>
            <p:cNvSpPr txBox="1">
              <a:spLocks noChangeArrowheads="1"/>
            </p:cNvSpPr>
            <p:nvPr/>
          </p:nvSpPr>
          <p:spPr bwMode="auto">
            <a:xfrm>
              <a:off x="528" y="2736"/>
              <a:ext cx="7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IE" altLang="x-none" sz="2400" dirty="0">
                  <a:latin typeface="Times New Roman" pitchFamily="18" charset="0"/>
                </a:rPr>
                <a:t>FWCD/-</a:t>
              </a:r>
              <a:endParaRPr lang="en-GB" altLang="x-none" sz="2400" dirty="0">
                <a:latin typeface="Times New Roman" pitchFamily="18" charset="0"/>
              </a:endParaRPr>
            </a:p>
          </p:txBody>
        </p:sp>
        <p:grpSp>
          <p:nvGrpSpPr>
            <p:cNvPr id="156679" name="Group 7"/>
            <p:cNvGrpSpPr>
              <a:grpSpLocks noChangeAspect="1"/>
            </p:cNvGrpSpPr>
            <p:nvPr/>
          </p:nvGrpSpPr>
          <p:grpSpPr bwMode="auto">
            <a:xfrm>
              <a:off x="2163" y="1776"/>
              <a:ext cx="288" cy="329"/>
              <a:chOff x="4368" y="3216"/>
              <a:chExt cx="768" cy="576"/>
            </a:xfrm>
          </p:grpSpPr>
          <p:sp>
            <p:nvSpPr>
              <p:cNvPr id="156680" name="Rectangle 8"/>
              <p:cNvSpPr>
                <a:spLocks noChangeAspect="1" noChangeArrowheads="1"/>
              </p:cNvSpPr>
              <p:nvPr/>
            </p:nvSpPr>
            <p:spPr bwMode="auto">
              <a:xfrm>
                <a:off x="4464" y="3408"/>
                <a:ext cx="576" cy="38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6681" name="Rectangle 9"/>
              <p:cNvSpPr>
                <a:spLocks noChangeAspect="1" noChangeArrowheads="1"/>
              </p:cNvSpPr>
              <p:nvPr/>
            </p:nvSpPr>
            <p:spPr bwMode="auto">
              <a:xfrm>
                <a:off x="4704" y="3600"/>
                <a:ext cx="96" cy="19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56682" name="Group 10"/>
              <p:cNvGrpSpPr>
                <a:grpSpLocks noChangeAspect="1"/>
              </p:cNvGrpSpPr>
              <p:nvPr/>
            </p:nvGrpSpPr>
            <p:grpSpPr bwMode="auto">
              <a:xfrm>
                <a:off x="4848" y="3504"/>
                <a:ext cx="144" cy="144"/>
                <a:chOff x="4512" y="3504"/>
                <a:chExt cx="144" cy="144"/>
              </a:xfrm>
            </p:grpSpPr>
            <p:sp>
              <p:nvSpPr>
                <p:cNvPr id="156683" name="Rectangle 11"/>
                <p:cNvSpPr>
                  <a:spLocks noChangeAspect="1" noChangeArrowheads="1"/>
                </p:cNvSpPr>
                <p:nvPr/>
              </p:nvSpPr>
              <p:spPr bwMode="auto">
                <a:xfrm>
                  <a:off x="4512" y="3504"/>
                  <a:ext cx="144" cy="144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6684" name="Line 12"/>
                <p:cNvSpPr>
                  <a:spLocks noChangeAspect="1" noChangeShapeType="1"/>
                </p:cNvSpPr>
                <p:nvPr/>
              </p:nvSpPr>
              <p:spPr bwMode="auto">
                <a:xfrm>
                  <a:off x="4560" y="3504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56685" name="Line 13"/>
                <p:cNvSpPr>
                  <a:spLocks noChangeAspect="1" noChangeShapeType="1"/>
                </p:cNvSpPr>
                <p:nvPr/>
              </p:nvSpPr>
              <p:spPr bwMode="auto">
                <a:xfrm>
                  <a:off x="4512" y="3552"/>
                  <a:ext cx="14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56686" name="Group 14"/>
              <p:cNvGrpSpPr>
                <a:grpSpLocks noChangeAspect="1"/>
              </p:cNvGrpSpPr>
              <p:nvPr/>
            </p:nvGrpSpPr>
            <p:grpSpPr bwMode="auto">
              <a:xfrm>
                <a:off x="4512" y="3504"/>
                <a:ext cx="144" cy="144"/>
                <a:chOff x="4512" y="3504"/>
                <a:chExt cx="144" cy="144"/>
              </a:xfrm>
            </p:grpSpPr>
            <p:sp>
              <p:nvSpPr>
                <p:cNvPr id="156687" name="Rectangle 15"/>
                <p:cNvSpPr>
                  <a:spLocks noChangeAspect="1" noChangeArrowheads="1"/>
                </p:cNvSpPr>
                <p:nvPr/>
              </p:nvSpPr>
              <p:spPr bwMode="auto">
                <a:xfrm>
                  <a:off x="4512" y="3504"/>
                  <a:ext cx="144" cy="144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6688" name="Line 16"/>
                <p:cNvSpPr>
                  <a:spLocks noChangeAspect="1" noChangeShapeType="1"/>
                </p:cNvSpPr>
                <p:nvPr/>
              </p:nvSpPr>
              <p:spPr bwMode="auto">
                <a:xfrm>
                  <a:off x="4560" y="3504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56689" name="Line 17"/>
                <p:cNvSpPr>
                  <a:spLocks noChangeAspect="1" noChangeShapeType="1"/>
                </p:cNvSpPr>
                <p:nvPr/>
              </p:nvSpPr>
              <p:spPr bwMode="auto">
                <a:xfrm>
                  <a:off x="4512" y="3552"/>
                  <a:ext cx="14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156690" name="AutoShape 18"/>
              <p:cNvSpPr>
                <a:spLocks noChangeAspect="1" noChangeArrowheads="1"/>
              </p:cNvSpPr>
              <p:nvPr/>
            </p:nvSpPr>
            <p:spPr bwMode="auto">
              <a:xfrm>
                <a:off x="4368" y="3216"/>
                <a:ext cx="768" cy="192"/>
              </a:xfrm>
              <a:prstGeom prst="flowChartExtra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6691" name="Oval 19"/>
            <p:cNvSpPr>
              <a:spLocks noChangeArrowheads="1"/>
            </p:cNvSpPr>
            <p:nvPr/>
          </p:nvSpPr>
          <p:spPr bwMode="auto">
            <a:xfrm>
              <a:off x="1150" y="2583"/>
              <a:ext cx="314" cy="20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x-none" altLang="x-none" sz="2400">
                <a:latin typeface="Times New Roman" pitchFamily="18" charset="0"/>
              </a:endParaRPr>
            </a:p>
          </p:txBody>
        </p:sp>
      </p:grpSp>
      <p:sp>
        <p:nvSpPr>
          <p:cNvPr id="156692" name="Freeform 20"/>
          <p:cNvSpPr>
            <a:spLocks/>
          </p:cNvSpPr>
          <p:nvPr/>
        </p:nvSpPr>
        <p:spPr bwMode="auto">
          <a:xfrm rot="16200000">
            <a:off x="8019256" y="2299494"/>
            <a:ext cx="1411288" cy="3276600"/>
          </a:xfrm>
          <a:custGeom>
            <a:avLst/>
            <a:gdLst>
              <a:gd name="T0" fmla="*/ 0 w 2010"/>
              <a:gd name="T1" fmla="*/ 1098 h 1134"/>
              <a:gd name="T2" fmla="*/ 108 w 2010"/>
              <a:gd name="T3" fmla="*/ 1044 h 1134"/>
              <a:gd name="T4" fmla="*/ 306 w 2010"/>
              <a:gd name="T5" fmla="*/ 855 h 1134"/>
              <a:gd name="T6" fmla="*/ 468 w 2010"/>
              <a:gd name="T7" fmla="*/ 567 h 1134"/>
              <a:gd name="T8" fmla="*/ 639 w 2010"/>
              <a:gd name="T9" fmla="*/ 387 h 1134"/>
              <a:gd name="T10" fmla="*/ 792 w 2010"/>
              <a:gd name="T11" fmla="*/ 288 h 1134"/>
              <a:gd name="T12" fmla="*/ 837 w 2010"/>
              <a:gd name="T13" fmla="*/ 207 h 1134"/>
              <a:gd name="T14" fmla="*/ 963 w 2010"/>
              <a:gd name="T15" fmla="*/ 108 h 1134"/>
              <a:gd name="T16" fmla="*/ 1026 w 2010"/>
              <a:gd name="T17" fmla="*/ 27 h 1134"/>
              <a:gd name="T18" fmla="*/ 1125 w 2010"/>
              <a:gd name="T19" fmla="*/ 0 h 1134"/>
              <a:gd name="T20" fmla="*/ 1386 w 2010"/>
              <a:gd name="T21" fmla="*/ 27 h 1134"/>
              <a:gd name="T22" fmla="*/ 1503 w 2010"/>
              <a:gd name="T23" fmla="*/ 45 h 1134"/>
              <a:gd name="T24" fmla="*/ 1710 w 2010"/>
              <a:gd name="T25" fmla="*/ 72 h 1134"/>
              <a:gd name="T26" fmla="*/ 1836 w 2010"/>
              <a:gd name="T27" fmla="*/ 27 h 1134"/>
              <a:gd name="T28" fmla="*/ 1890 w 2010"/>
              <a:gd name="T29" fmla="*/ 9 h 1134"/>
              <a:gd name="T30" fmla="*/ 1998 w 2010"/>
              <a:gd name="T31" fmla="*/ 18 h 1134"/>
              <a:gd name="T32" fmla="*/ 1980 w 2010"/>
              <a:gd name="T33" fmla="*/ 54 h 1134"/>
              <a:gd name="T34" fmla="*/ 1935 w 2010"/>
              <a:gd name="T35" fmla="*/ 99 h 1134"/>
              <a:gd name="T36" fmla="*/ 1944 w 2010"/>
              <a:gd name="T37" fmla="*/ 234 h 1134"/>
              <a:gd name="T38" fmla="*/ 1908 w 2010"/>
              <a:gd name="T39" fmla="*/ 270 h 1134"/>
              <a:gd name="T40" fmla="*/ 1890 w 2010"/>
              <a:gd name="T41" fmla="*/ 297 h 1134"/>
              <a:gd name="T42" fmla="*/ 1827 w 2010"/>
              <a:gd name="T43" fmla="*/ 468 h 1134"/>
              <a:gd name="T44" fmla="*/ 1881 w 2010"/>
              <a:gd name="T45" fmla="*/ 612 h 1134"/>
              <a:gd name="T46" fmla="*/ 1845 w 2010"/>
              <a:gd name="T47" fmla="*/ 765 h 1134"/>
              <a:gd name="T48" fmla="*/ 1818 w 2010"/>
              <a:gd name="T49" fmla="*/ 873 h 1134"/>
              <a:gd name="T50" fmla="*/ 1746 w 2010"/>
              <a:gd name="T51" fmla="*/ 891 h 1134"/>
              <a:gd name="T52" fmla="*/ 1674 w 2010"/>
              <a:gd name="T53" fmla="*/ 981 h 1134"/>
              <a:gd name="T54" fmla="*/ 1656 w 2010"/>
              <a:gd name="T55" fmla="*/ 1035 h 1134"/>
              <a:gd name="T56" fmla="*/ 1647 w 2010"/>
              <a:gd name="T57" fmla="*/ 1071 h 1134"/>
              <a:gd name="T58" fmla="*/ 1629 w 2010"/>
              <a:gd name="T59" fmla="*/ 1098 h 1134"/>
              <a:gd name="T60" fmla="*/ 1620 w 2010"/>
              <a:gd name="T61" fmla="*/ 1125 h 1134"/>
              <a:gd name="T62" fmla="*/ 1593 w 2010"/>
              <a:gd name="T63" fmla="*/ 1134 h 1134"/>
              <a:gd name="T64" fmla="*/ 1512 w 2010"/>
              <a:gd name="T65" fmla="*/ 1107 h 1134"/>
              <a:gd name="T66" fmla="*/ 1485 w 2010"/>
              <a:gd name="T67" fmla="*/ 1098 h 1134"/>
              <a:gd name="T68" fmla="*/ 1269 w 2010"/>
              <a:gd name="T69" fmla="*/ 1134 h 1134"/>
              <a:gd name="T70" fmla="*/ 1116 w 2010"/>
              <a:gd name="T71" fmla="*/ 1116 h 1134"/>
              <a:gd name="T72" fmla="*/ 1008 w 2010"/>
              <a:gd name="T73" fmla="*/ 1098 h 1134"/>
              <a:gd name="T74" fmla="*/ 954 w 2010"/>
              <a:gd name="T75" fmla="*/ 1089 h 1134"/>
              <a:gd name="T76" fmla="*/ 477 w 2010"/>
              <a:gd name="T77" fmla="*/ 1098 h 1134"/>
              <a:gd name="T78" fmla="*/ 261 w 2010"/>
              <a:gd name="T79" fmla="*/ 1071 h 1134"/>
              <a:gd name="T80" fmla="*/ 54 w 2010"/>
              <a:gd name="T81" fmla="*/ 1089 h 1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010" h="1134">
                <a:moveTo>
                  <a:pt x="0" y="1098"/>
                </a:moveTo>
                <a:cubicBezTo>
                  <a:pt x="49" y="1088"/>
                  <a:pt x="73" y="1079"/>
                  <a:pt x="108" y="1044"/>
                </a:cubicBezTo>
                <a:cubicBezTo>
                  <a:pt x="137" y="927"/>
                  <a:pt x="220" y="919"/>
                  <a:pt x="306" y="855"/>
                </a:cubicBezTo>
                <a:cubicBezTo>
                  <a:pt x="339" y="756"/>
                  <a:pt x="379" y="627"/>
                  <a:pt x="468" y="567"/>
                </a:cubicBezTo>
                <a:cubicBezTo>
                  <a:pt x="519" y="491"/>
                  <a:pt x="567" y="445"/>
                  <a:pt x="639" y="387"/>
                </a:cubicBezTo>
                <a:cubicBezTo>
                  <a:pt x="689" y="347"/>
                  <a:pt x="730" y="304"/>
                  <a:pt x="792" y="288"/>
                </a:cubicBezTo>
                <a:cubicBezTo>
                  <a:pt x="830" y="263"/>
                  <a:pt x="853" y="255"/>
                  <a:pt x="837" y="207"/>
                </a:cubicBezTo>
                <a:cubicBezTo>
                  <a:pt x="855" y="153"/>
                  <a:pt x="911" y="125"/>
                  <a:pt x="963" y="108"/>
                </a:cubicBezTo>
                <a:cubicBezTo>
                  <a:pt x="971" y="97"/>
                  <a:pt x="1018" y="32"/>
                  <a:pt x="1026" y="27"/>
                </a:cubicBezTo>
                <a:cubicBezTo>
                  <a:pt x="1046" y="14"/>
                  <a:pt x="1101" y="6"/>
                  <a:pt x="1125" y="0"/>
                </a:cubicBezTo>
                <a:cubicBezTo>
                  <a:pt x="1216" y="6"/>
                  <a:pt x="1297" y="14"/>
                  <a:pt x="1386" y="27"/>
                </a:cubicBezTo>
                <a:cubicBezTo>
                  <a:pt x="1429" y="49"/>
                  <a:pt x="1453" y="38"/>
                  <a:pt x="1503" y="45"/>
                </a:cubicBezTo>
                <a:cubicBezTo>
                  <a:pt x="1572" y="55"/>
                  <a:pt x="1641" y="63"/>
                  <a:pt x="1710" y="72"/>
                </a:cubicBezTo>
                <a:cubicBezTo>
                  <a:pt x="1754" y="61"/>
                  <a:pt x="1793" y="41"/>
                  <a:pt x="1836" y="27"/>
                </a:cubicBezTo>
                <a:cubicBezTo>
                  <a:pt x="1854" y="21"/>
                  <a:pt x="1890" y="9"/>
                  <a:pt x="1890" y="9"/>
                </a:cubicBezTo>
                <a:cubicBezTo>
                  <a:pt x="1926" y="12"/>
                  <a:pt x="1966" y="2"/>
                  <a:pt x="1998" y="18"/>
                </a:cubicBezTo>
                <a:cubicBezTo>
                  <a:pt x="2010" y="24"/>
                  <a:pt x="1988" y="43"/>
                  <a:pt x="1980" y="54"/>
                </a:cubicBezTo>
                <a:cubicBezTo>
                  <a:pt x="1967" y="71"/>
                  <a:pt x="1950" y="84"/>
                  <a:pt x="1935" y="99"/>
                </a:cubicBezTo>
                <a:cubicBezTo>
                  <a:pt x="1937" y="115"/>
                  <a:pt x="1962" y="209"/>
                  <a:pt x="1944" y="234"/>
                </a:cubicBezTo>
                <a:cubicBezTo>
                  <a:pt x="1934" y="248"/>
                  <a:pt x="1919" y="257"/>
                  <a:pt x="1908" y="270"/>
                </a:cubicBezTo>
                <a:cubicBezTo>
                  <a:pt x="1901" y="278"/>
                  <a:pt x="1896" y="288"/>
                  <a:pt x="1890" y="297"/>
                </a:cubicBezTo>
                <a:cubicBezTo>
                  <a:pt x="1881" y="380"/>
                  <a:pt x="1871" y="402"/>
                  <a:pt x="1827" y="468"/>
                </a:cubicBezTo>
                <a:cubicBezTo>
                  <a:pt x="1810" y="536"/>
                  <a:pt x="1834" y="565"/>
                  <a:pt x="1881" y="612"/>
                </a:cubicBezTo>
                <a:cubicBezTo>
                  <a:pt x="1897" y="661"/>
                  <a:pt x="1858" y="714"/>
                  <a:pt x="1845" y="765"/>
                </a:cubicBezTo>
                <a:cubicBezTo>
                  <a:pt x="1857" y="812"/>
                  <a:pt x="1868" y="823"/>
                  <a:pt x="1818" y="873"/>
                </a:cubicBezTo>
                <a:cubicBezTo>
                  <a:pt x="1801" y="890"/>
                  <a:pt x="1769" y="883"/>
                  <a:pt x="1746" y="891"/>
                </a:cubicBezTo>
                <a:cubicBezTo>
                  <a:pt x="1725" y="923"/>
                  <a:pt x="1690" y="946"/>
                  <a:pt x="1674" y="981"/>
                </a:cubicBezTo>
                <a:cubicBezTo>
                  <a:pt x="1666" y="998"/>
                  <a:pt x="1661" y="1017"/>
                  <a:pt x="1656" y="1035"/>
                </a:cubicBezTo>
                <a:cubicBezTo>
                  <a:pt x="1653" y="1047"/>
                  <a:pt x="1652" y="1060"/>
                  <a:pt x="1647" y="1071"/>
                </a:cubicBezTo>
                <a:cubicBezTo>
                  <a:pt x="1643" y="1081"/>
                  <a:pt x="1634" y="1088"/>
                  <a:pt x="1629" y="1098"/>
                </a:cubicBezTo>
                <a:cubicBezTo>
                  <a:pt x="1625" y="1106"/>
                  <a:pt x="1627" y="1118"/>
                  <a:pt x="1620" y="1125"/>
                </a:cubicBezTo>
                <a:cubicBezTo>
                  <a:pt x="1613" y="1132"/>
                  <a:pt x="1602" y="1131"/>
                  <a:pt x="1593" y="1134"/>
                </a:cubicBezTo>
                <a:cubicBezTo>
                  <a:pt x="1582" y="1130"/>
                  <a:pt x="1531" y="1113"/>
                  <a:pt x="1512" y="1107"/>
                </a:cubicBezTo>
                <a:cubicBezTo>
                  <a:pt x="1503" y="1104"/>
                  <a:pt x="1485" y="1098"/>
                  <a:pt x="1485" y="1098"/>
                </a:cubicBezTo>
                <a:cubicBezTo>
                  <a:pt x="1413" y="1110"/>
                  <a:pt x="1341" y="1122"/>
                  <a:pt x="1269" y="1134"/>
                </a:cubicBezTo>
                <a:cubicBezTo>
                  <a:pt x="1098" y="1120"/>
                  <a:pt x="1217" y="1134"/>
                  <a:pt x="1116" y="1116"/>
                </a:cubicBezTo>
                <a:cubicBezTo>
                  <a:pt x="1080" y="1110"/>
                  <a:pt x="1044" y="1104"/>
                  <a:pt x="1008" y="1098"/>
                </a:cubicBezTo>
                <a:cubicBezTo>
                  <a:pt x="990" y="1095"/>
                  <a:pt x="954" y="1089"/>
                  <a:pt x="954" y="1089"/>
                </a:cubicBezTo>
                <a:cubicBezTo>
                  <a:pt x="793" y="1095"/>
                  <a:pt x="637" y="1109"/>
                  <a:pt x="477" y="1098"/>
                </a:cubicBezTo>
                <a:cubicBezTo>
                  <a:pt x="405" y="1086"/>
                  <a:pt x="333" y="1078"/>
                  <a:pt x="261" y="1071"/>
                </a:cubicBezTo>
                <a:cubicBezTo>
                  <a:pt x="192" y="1077"/>
                  <a:pt x="54" y="1089"/>
                  <a:pt x="54" y="1089"/>
                </a:cubicBezTo>
              </a:path>
            </a:pathLst>
          </a:custGeom>
          <a:solidFill>
            <a:srgbClr val="99CCFF"/>
          </a:solidFill>
          <a:ln w="9525">
            <a:solidFill>
              <a:srgbClr val="99CC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6693" name="Text Box 21"/>
          <p:cNvSpPr txBox="1">
            <a:spLocks noChangeArrowheads="1"/>
          </p:cNvSpPr>
          <p:nvPr/>
        </p:nvSpPr>
        <p:spPr bwMode="auto">
          <a:xfrm>
            <a:off x="8229600" y="2743200"/>
            <a:ext cx="1250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IE" altLang="x-none" sz="2400">
                <a:latin typeface="Times New Roman" pitchFamily="18" charset="0"/>
              </a:rPr>
              <a:t>-/FWCD</a:t>
            </a:r>
            <a:endParaRPr lang="en-GB" altLang="x-none" sz="2400">
              <a:latin typeface="Times New Roman" pitchFamily="18" charset="0"/>
            </a:endParaRPr>
          </a:p>
        </p:txBody>
      </p:sp>
      <p:grpSp>
        <p:nvGrpSpPr>
          <p:cNvPr id="156694" name="Group 22"/>
          <p:cNvGrpSpPr>
            <a:grpSpLocks noChangeAspect="1"/>
          </p:cNvGrpSpPr>
          <p:nvPr/>
        </p:nvGrpSpPr>
        <p:grpSpPr bwMode="auto">
          <a:xfrm>
            <a:off x="9834563" y="2819400"/>
            <a:ext cx="457200" cy="522288"/>
            <a:chOff x="4368" y="3216"/>
            <a:chExt cx="768" cy="576"/>
          </a:xfrm>
        </p:grpSpPr>
        <p:sp>
          <p:nvSpPr>
            <p:cNvPr id="156695" name="Rectangle 23"/>
            <p:cNvSpPr>
              <a:spLocks noChangeAspect="1" noChangeArrowheads="1"/>
            </p:cNvSpPr>
            <p:nvPr/>
          </p:nvSpPr>
          <p:spPr bwMode="auto">
            <a:xfrm>
              <a:off x="4464" y="3408"/>
              <a:ext cx="576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696" name="Rectangle 24"/>
            <p:cNvSpPr>
              <a:spLocks noChangeAspect="1" noChangeArrowheads="1"/>
            </p:cNvSpPr>
            <p:nvPr/>
          </p:nvSpPr>
          <p:spPr bwMode="auto">
            <a:xfrm>
              <a:off x="4704" y="3600"/>
              <a:ext cx="96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56697" name="Group 25"/>
            <p:cNvGrpSpPr>
              <a:grpSpLocks noChangeAspect="1"/>
            </p:cNvGrpSpPr>
            <p:nvPr/>
          </p:nvGrpSpPr>
          <p:grpSpPr bwMode="auto">
            <a:xfrm>
              <a:off x="4848" y="3504"/>
              <a:ext cx="144" cy="144"/>
              <a:chOff x="4512" y="3504"/>
              <a:chExt cx="144" cy="144"/>
            </a:xfrm>
          </p:grpSpPr>
          <p:sp>
            <p:nvSpPr>
              <p:cNvPr id="156698" name="Rectangle 26"/>
              <p:cNvSpPr>
                <a:spLocks noChangeAspect="1" noChangeArrowheads="1"/>
              </p:cNvSpPr>
              <p:nvPr/>
            </p:nvSpPr>
            <p:spPr bwMode="auto">
              <a:xfrm>
                <a:off x="4512" y="3504"/>
                <a:ext cx="144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6699" name="Line 27"/>
              <p:cNvSpPr>
                <a:spLocks noChangeAspect="1" noChangeShapeType="1"/>
              </p:cNvSpPr>
              <p:nvPr/>
            </p:nvSpPr>
            <p:spPr bwMode="auto">
              <a:xfrm>
                <a:off x="4560" y="3504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56700" name="Line 28"/>
              <p:cNvSpPr>
                <a:spLocks noChangeAspect="1" noChangeShapeType="1"/>
              </p:cNvSpPr>
              <p:nvPr/>
            </p:nvSpPr>
            <p:spPr bwMode="auto">
              <a:xfrm>
                <a:off x="4512" y="3552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56701" name="Group 29"/>
            <p:cNvGrpSpPr>
              <a:grpSpLocks noChangeAspect="1"/>
            </p:cNvGrpSpPr>
            <p:nvPr/>
          </p:nvGrpSpPr>
          <p:grpSpPr bwMode="auto">
            <a:xfrm>
              <a:off x="4512" y="3504"/>
              <a:ext cx="144" cy="144"/>
              <a:chOff x="4512" y="3504"/>
              <a:chExt cx="144" cy="144"/>
            </a:xfrm>
          </p:grpSpPr>
          <p:sp>
            <p:nvSpPr>
              <p:cNvPr id="156702" name="Rectangle 30"/>
              <p:cNvSpPr>
                <a:spLocks noChangeAspect="1" noChangeArrowheads="1"/>
              </p:cNvSpPr>
              <p:nvPr/>
            </p:nvSpPr>
            <p:spPr bwMode="auto">
              <a:xfrm>
                <a:off x="4512" y="3504"/>
                <a:ext cx="144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6703" name="Line 31"/>
              <p:cNvSpPr>
                <a:spLocks noChangeAspect="1" noChangeShapeType="1"/>
              </p:cNvSpPr>
              <p:nvPr/>
            </p:nvSpPr>
            <p:spPr bwMode="auto">
              <a:xfrm>
                <a:off x="4560" y="3504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56704" name="Line 32"/>
              <p:cNvSpPr>
                <a:spLocks noChangeAspect="1" noChangeShapeType="1"/>
              </p:cNvSpPr>
              <p:nvPr/>
            </p:nvSpPr>
            <p:spPr bwMode="auto">
              <a:xfrm>
                <a:off x="4512" y="3552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156705" name="AutoShape 33"/>
            <p:cNvSpPr>
              <a:spLocks noChangeAspect="1" noChangeArrowheads="1"/>
            </p:cNvSpPr>
            <p:nvPr/>
          </p:nvSpPr>
          <p:spPr bwMode="auto">
            <a:xfrm>
              <a:off x="4368" y="3216"/>
              <a:ext cx="768" cy="192"/>
            </a:xfrm>
            <a:prstGeom prst="flowChartExtra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6706" name="Oval 34"/>
          <p:cNvSpPr>
            <a:spLocks noChangeArrowheads="1"/>
          </p:cNvSpPr>
          <p:nvPr/>
        </p:nvSpPr>
        <p:spPr bwMode="auto">
          <a:xfrm>
            <a:off x="8839201" y="3200400"/>
            <a:ext cx="498475" cy="3254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x-none" altLang="x-none" sz="2400">
              <a:latin typeface="Times New Roman" pitchFamily="18" charset="0"/>
            </a:endParaRPr>
          </a:p>
        </p:txBody>
      </p:sp>
      <p:sp>
        <p:nvSpPr>
          <p:cNvPr id="156707" name="Line 35"/>
          <p:cNvSpPr>
            <a:spLocks noChangeShapeType="1"/>
          </p:cNvSpPr>
          <p:nvPr/>
        </p:nvSpPr>
        <p:spPr bwMode="auto">
          <a:xfrm>
            <a:off x="5715000" y="3810000"/>
            <a:ext cx="914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971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The River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Problem formulation:</a:t>
            </a:r>
          </a:p>
          <a:p>
            <a:pPr lvl="1"/>
            <a:r>
              <a:rPr lang="en-US" b="1" dirty="0">
                <a:solidFill>
                  <a:srgbClr val="7030A0"/>
                </a:solidFill>
              </a:rPr>
              <a:t>State representation</a:t>
            </a:r>
            <a:r>
              <a:rPr lang="en-US" dirty="0"/>
              <a:t>: location of farmer and items in both sides of river </a:t>
            </a:r>
          </a:p>
          <a:p>
            <a:pPr marL="457200" lvl="1" indent="0" algn="ctr">
              <a:buNone/>
            </a:pPr>
            <a:r>
              <a:rPr lang="en-US" dirty="0"/>
              <a:t>[items in South shore / items in North shore] : </a:t>
            </a:r>
            <a:r>
              <a:rPr lang="en-US" dirty="0">
                <a:solidFill>
                  <a:srgbClr val="7030A0"/>
                </a:solidFill>
              </a:rPr>
              <a:t>(FWDC/-, FD/WC, C/FWD …)</a:t>
            </a:r>
          </a:p>
          <a:p>
            <a:pPr lvl="1"/>
            <a:endParaRPr lang="en-US" b="1" dirty="0">
              <a:solidFill>
                <a:srgbClr val="7030A0"/>
              </a:solidFill>
            </a:endParaRPr>
          </a:p>
          <a:p>
            <a:pPr lvl="1"/>
            <a:r>
              <a:rPr lang="en-US" b="1" dirty="0">
                <a:solidFill>
                  <a:srgbClr val="7030A0"/>
                </a:solidFill>
              </a:rPr>
              <a:t>Initial State</a:t>
            </a:r>
            <a:r>
              <a:rPr lang="en-US" dirty="0"/>
              <a:t>: farmer, wolf, duck and corn in the south shore </a:t>
            </a:r>
            <a:r>
              <a:rPr lang="en-US" dirty="0">
                <a:solidFill>
                  <a:srgbClr val="7030A0"/>
                </a:solidFill>
              </a:rPr>
              <a:t>FWDC/-</a:t>
            </a:r>
          </a:p>
          <a:p>
            <a:pPr lvl="1"/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lang="en-US" b="1" dirty="0">
                <a:solidFill>
                  <a:srgbClr val="7030A0"/>
                </a:solidFill>
              </a:rPr>
              <a:t>Goal State</a:t>
            </a:r>
            <a:r>
              <a:rPr lang="en-US" dirty="0"/>
              <a:t>: farmer, duck and corn in the north shore </a:t>
            </a:r>
            <a:r>
              <a:rPr lang="en-US" dirty="0">
                <a:solidFill>
                  <a:srgbClr val="7030A0"/>
                </a:solidFill>
              </a:rPr>
              <a:t>-/FWDC</a:t>
            </a:r>
          </a:p>
          <a:p>
            <a:pPr lvl="1"/>
            <a:endParaRPr lang="en-US" b="1" dirty="0">
              <a:solidFill>
                <a:srgbClr val="7030A0"/>
              </a:solidFill>
            </a:endParaRPr>
          </a:p>
          <a:p>
            <a:pPr lvl="1"/>
            <a:r>
              <a:rPr lang="en-US" b="1" dirty="0">
                <a:solidFill>
                  <a:srgbClr val="7030A0"/>
                </a:solidFill>
              </a:rPr>
              <a:t>Operators</a:t>
            </a:r>
            <a:r>
              <a:rPr lang="en-US" dirty="0"/>
              <a:t>: the farmer takes in the boat at most one item from one side to the other side </a:t>
            </a:r>
          </a:p>
          <a:p>
            <a:pPr marL="457200" lvl="1" indent="0" algn="ctr">
              <a:buNone/>
            </a:pPr>
            <a:r>
              <a:rPr lang="en-US" dirty="0">
                <a:solidFill>
                  <a:srgbClr val="7030A0"/>
                </a:solidFill>
              </a:rPr>
              <a:t>(F-Takes-W, F-Takes-D, F-Takes-C, F-Takes-Self [himself only])</a:t>
            </a:r>
          </a:p>
          <a:p>
            <a:pPr lvl="1"/>
            <a:endParaRPr lang="en-US" b="1" dirty="0">
              <a:solidFill>
                <a:srgbClr val="7030A0"/>
              </a:solidFill>
            </a:endParaRPr>
          </a:p>
          <a:p>
            <a:pPr lvl="1"/>
            <a:r>
              <a:rPr lang="en-US" b="1" dirty="0">
                <a:solidFill>
                  <a:srgbClr val="7030A0"/>
                </a:solidFill>
              </a:rPr>
              <a:t>Path cost</a:t>
            </a:r>
            <a:r>
              <a:rPr lang="en-US" dirty="0"/>
              <a:t>: the number of crossings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0837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The River Problem</a:t>
            </a:r>
            <a:endParaRPr lang="en-GB" altLang="x-none"/>
          </a:p>
        </p:txBody>
      </p:sp>
      <p:sp>
        <p:nvSpPr>
          <p:cNvPr id="1617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x-none" b="1" dirty="0"/>
              <a:t>Problem solution</a:t>
            </a:r>
            <a:r>
              <a:rPr lang="en-US" altLang="x-none" dirty="0">
                <a:solidFill>
                  <a:srgbClr val="FF0000"/>
                </a:solidFill>
              </a:rPr>
              <a:t>: </a:t>
            </a:r>
            <a:r>
              <a:rPr lang="en-US" altLang="x-none" dirty="0"/>
              <a:t>(path Cost = 7)</a:t>
            </a:r>
          </a:p>
          <a:p>
            <a:pPr lvl="1"/>
            <a:r>
              <a:rPr lang="en-IE" altLang="x-none" sz="2200" dirty="0"/>
              <a:t>While there are other possibilities here is one </a:t>
            </a:r>
            <a:r>
              <a:rPr lang="en-IE" altLang="x-none" sz="2200" b="1" dirty="0"/>
              <a:t>7</a:t>
            </a:r>
            <a:r>
              <a:rPr lang="en-IE" altLang="x-none" sz="2200" dirty="0"/>
              <a:t> step solution to the river problem</a:t>
            </a:r>
            <a:endParaRPr lang="en-US" altLang="x-none" sz="3500" dirty="0"/>
          </a:p>
        </p:txBody>
      </p:sp>
      <p:sp>
        <p:nvSpPr>
          <p:cNvPr id="9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99783" y="6311900"/>
            <a:ext cx="2743200" cy="365125"/>
          </a:xfrm>
        </p:spPr>
        <p:txBody>
          <a:bodyPr/>
          <a:lstStyle/>
          <a:p>
            <a:fld id="{0A137AE8-4536-4BAD-ABB9-64A171DE09F2}" type="slidenum">
              <a:rPr lang="en-GB" altLang="x-none"/>
              <a:pPr/>
              <a:t>67</a:t>
            </a:fld>
            <a:endParaRPr lang="en-GB" altLang="x-none"/>
          </a:p>
        </p:txBody>
      </p:sp>
      <p:grpSp>
        <p:nvGrpSpPr>
          <p:cNvPr id="161796" name="Group 4"/>
          <p:cNvGrpSpPr>
            <a:grpSpLocks/>
          </p:cNvGrpSpPr>
          <p:nvPr/>
        </p:nvGrpSpPr>
        <p:grpSpPr bwMode="auto">
          <a:xfrm>
            <a:off x="1944757" y="2913062"/>
            <a:ext cx="8458200" cy="3581400"/>
            <a:chOff x="432" y="1680"/>
            <a:chExt cx="5328" cy="2256"/>
          </a:xfrm>
        </p:grpSpPr>
        <p:grpSp>
          <p:nvGrpSpPr>
            <p:cNvPr id="161797" name="Group 5"/>
            <p:cNvGrpSpPr>
              <a:grpSpLocks/>
            </p:cNvGrpSpPr>
            <p:nvPr/>
          </p:nvGrpSpPr>
          <p:grpSpPr bwMode="auto">
            <a:xfrm>
              <a:off x="432" y="1686"/>
              <a:ext cx="864" cy="720"/>
              <a:chOff x="1344" y="1824"/>
              <a:chExt cx="864" cy="720"/>
            </a:xfrm>
          </p:grpSpPr>
          <p:sp>
            <p:nvSpPr>
              <p:cNvPr id="161798" name="Freeform 6"/>
              <p:cNvSpPr>
                <a:spLocks/>
              </p:cNvSpPr>
              <p:nvPr/>
            </p:nvSpPr>
            <p:spPr bwMode="auto">
              <a:xfrm rot="5400000">
                <a:off x="1608" y="1800"/>
                <a:ext cx="288" cy="720"/>
              </a:xfrm>
              <a:custGeom>
                <a:avLst/>
                <a:gdLst>
                  <a:gd name="T0" fmla="*/ 0 w 2010"/>
                  <a:gd name="T1" fmla="*/ 1098 h 1134"/>
                  <a:gd name="T2" fmla="*/ 108 w 2010"/>
                  <a:gd name="T3" fmla="*/ 1044 h 1134"/>
                  <a:gd name="T4" fmla="*/ 306 w 2010"/>
                  <a:gd name="T5" fmla="*/ 855 h 1134"/>
                  <a:gd name="T6" fmla="*/ 468 w 2010"/>
                  <a:gd name="T7" fmla="*/ 567 h 1134"/>
                  <a:gd name="T8" fmla="*/ 639 w 2010"/>
                  <a:gd name="T9" fmla="*/ 387 h 1134"/>
                  <a:gd name="T10" fmla="*/ 792 w 2010"/>
                  <a:gd name="T11" fmla="*/ 288 h 1134"/>
                  <a:gd name="T12" fmla="*/ 837 w 2010"/>
                  <a:gd name="T13" fmla="*/ 207 h 1134"/>
                  <a:gd name="T14" fmla="*/ 963 w 2010"/>
                  <a:gd name="T15" fmla="*/ 108 h 1134"/>
                  <a:gd name="T16" fmla="*/ 1026 w 2010"/>
                  <a:gd name="T17" fmla="*/ 27 h 1134"/>
                  <a:gd name="T18" fmla="*/ 1125 w 2010"/>
                  <a:gd name="T19" fmla="*/ 0 h 1134"/>
                  <a:gd name="T20" fmla="*/ 1386 w 2010"/>
                  <a:gd name="T21" fmla="*/ 27 h 1134"/>
                  <a:gd name="T22" fmla="*/ 1503 w 2010"/>
                  <a:gd name="T23" fmla="*/ 45 h 1134"/>
                  <a:gd name="T24" fmla="*/ 1710 w 2010"/>
                  <a:gd name="T25" fmla="*/ 72 h 1134"/>
                  <a:gd name="T26" fmla="*/ 1836 w 2010"/>
                  <a:gd name="T27" fmla="*/ 27 h 1134"/>
                  <a:gd name="T28" fmla="*/ 1890 w 2010"/>
                  <a:gd name="T29" fmla="*/ 9 h 1134"/>
                  <a:gd name="T30" fmla="*/ 1998 w 2010"/>
                  <a:gd name="T31" fmla="*/ 18 h 1134"/>
                  <a:gd name="T32" fmla="*/ 1980 w 2010"/>
                  <a:gd name="T33" fmla="*/ 54 h 1134"/>
                  <a:gd name="T34" fmla="*/ 1935 w 2010"/>
                  <a:gd name="T35" fmla="*/ 99 h 1134"/>
                  <a:gd name="T36" fmla="*/ 1944 w 2010"/>
                  <a:gd name="T37" fmla="*/ 234 h 1134"/>
                  <a:gd name="T38" fmla="*/ 1908 w 2010"/>
                  <a:gd name="T39" fmla="*/ 270 h 1134"/>
                  <a:gd name="T40" fmla="*/ 1890 w 2010"/>
                  <a:gd name="T41" fmla="*/ 297 h 1134"/>
                  <a:gd name="T42" fmla="*/ 1827 w 2010"/>
                  <a:gd name="T43" fmla="*/ 468 h 1134"/>
                  <a:gd name="T44" fmla="*/ 1881 w 2010"/>
                  <a:gd name="T45" fmla="*/ 612 h 1134"/>
                  <a:gd name="T46" fmla="*/ 1845 w 2010"/>
                  <a:gd name="T47" fmla="*/ 765 h 1134"/>
                  <a:gd name="T48" fmla="*/ 1818 w 2010"/>
                  <a:gd name="T49" fmla="*/ 873 h 1134"/>
                  <a:gd name="T50" fmla="*/ 1746 w 2010"/>
                  <a:gd name="T51" fmla="*/ 891 h 1134"/>
                  <a:gd name="T52" fmla="*/ 1674 w 2010"/>
                  <a:gd name="T53" fmla="*/ 981 h 1134"/>
                  <a:gd name="T54" fmla="*/ 1656 w 2010"/>
                  <a:gd name="T55" fmla="*/ 1035 h 1134"/>
                  <a:gd name="T56" fmla="*/ 1647 w 2010"/>
                  <a:gd name="T57" fmla="*/ 1071 h 1134"/>
                  <a:gd name="T58" fmla="*/ 1629 w 2010"/>
                  <a:gd name="T59" fmla="*/ 1098 h 1134"/>
                  <a:gd name="T60" fmla="*/ 1620 w 2010"/>
                  <a:gd name="T61" fmla="*/ 1125 h 1134"/>
                  <a:gd name="T62" fmla="*/ 1593 w 2010"/>
                  <a:gd name="T63" fmla="*/ 1134 h 1134"/>
                  <a:gd name="T64" fmla="*/ 1512 w 2010"/>
                  <a:gd name="T65" fmla="*/ 1107 h 1134"/>
                  <a:gd name="T66" fmla="*/ 1485 w 2010"/>
                  <a:gd name="T67" fmla="*/ 1098 h 1134"/>
                  <a:gd name="T68" fmla="*/ 1269 w 2010"/>
                  <a:gd name="T69" fmla="*/ 1134 h 1134"/>
                  <a:gd name="T70" fmla="*/ 1116 w 2010"/>
                  <a:gd name="T71" fmla="*/ 1116 h 1134"/>
                  <a:gd name="T72" fmla="*/ 1008 w 2010"/>
                  <a:gd name="T73" fmla="*/ 1098 h 1134"/>
                  <a:gd name="T74" fmla="*/ 954 w 2010"/>
                  <a:gd name="T75" fmla="*/ 1089 h 1134"/>
                  <a:gd name="T76" fmla="*/ 477 w 2010"/>
                  <a:gd name="T77" fmla="*/ 1098 h 1134"/>
                  <a:gd name="T78" fmla="*/ 261 w 2010"/>
                  <a:gd name="T79" fmla="*/ 1071 h 1134"/>
                  <a:gd name="T80" fmla="*/ 54 w 2010"/>
                  <a:gd name="T81" fmla="*/ 1089 h 1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010" h="1134">
                    <a:moveTo>
                      <a:pt x="0" y="1098"/>
                    </a:moveTo>
                    <a:cubicBezTo>
                      <a:pt x="49" y="1088"/>
                      <a:pt x="73" y="1079"/>
                      <a:pt x="108" y="1044"/>
                    </a:cubicBezTo>
                    <a:cubicBezTo>
                      <a:pt x="137" y="927"/>
                      <a:pt x="220" y="919"/>
                      <a:pt x="306" y="855"/>
                    </a:cubicBezTo>
                    <a:cubicBezTo>
                      <a:pt x="339" y="756"/>
                      <a:pt x="379" y="627"/>
                      <a:pt x="468" y="567"/>
                    </a:cubicBezTo>
                    <a:cubicBezTo>
                      <a:pt x="519" y="491"/>
                      <a:pt x="567" y="445"/>
                      <a:pt x="639" y="387"/>
                    </a:cubicBezTo>
                    <a:cubicBezTo>
                      <a:pt x="689" y="347"/>
                      <a:pt x="730" y="304"/>
                      <a:pt x="792" y="288"/>
                    </a:cubicBezTo>
                    <a:cubicBezTo>
                      <a:pt x="830" y="263"/>
                      <a:pt x="853" y="255"/>
                      <a:pt x="837" y="207"/>
                    </a:cubicBezTo>
                    <a:cubicBezTo>
                      <a:pt x="855" y="153"/>
                      <a:pt x="911" y="125"/>
                      <a:pt x="963" y="108"/>
                    </a:cubicBezTo>
                    <a:cubicBezTo>
                      <a:pt x="971" y="97"/>
                      <a:pt x="1018" y="32"/>
                      <a:pt x="1026" y="27"/>
                    </a:cubicBezTo>
                    <a:cubicBezTo>
                      <a:pt x="1046" y="14"/>
                      <a:pt x="1101" y="6"/>
                      <a:pt x="1125" y="0"/>
                    </a:cubicBezTo>
                    <a:cubicBezTo>
                      <a:pt x="1216" y="6"/>
                      <a:pt x="1297" y="14"/>
                      <a:pt x="1386" y="27"/>
                    </a:cubicBezTo>
                    <a:cubicBezTo>
                      <a:pt x="1429" y="49"/>
                      <a:pt x="1453" y="38"/>
                      <a:pt x="1503" y="45"/>
                    </a:cubicBezTo>
                    <a:cubicBezTo>
                      <a:pt x="1572" y="55"/>
                      <a:pt x="1641" y="63"/>
                      <a:pt x="1710" y="72"/>
                    </a:cubicBezTo>
                    <a:cubicBezTo>
                      <a:pt x="1754" y="61"/>
                      <a:pt x="1793" y="41"/>
                      <a:pt x="1836" y="27"/>
                    </a:cubicBezTo>
                    <a:cubicBezTo>
                      <a:pt x="1854" y="21"/>
                      <a:pt x="1890" y="9"/>
                      <a:pt x="1890" y="9"/>
                    </a:cubicBezTo>
                    <a:cubicBezTo>
                      <a:pt x="1926" y="12"/>
                      <a:pt x="1966" y="2"/>
                      <a:pt x="1998" y="18"/>
                    </a:cubicBezTo>
                    <a:cubicBezTo>
                      <a:pt x="2010" y="24"/>
                      <a:pt x="1988" y="43"/>
                      <a:pt x="1980" y="54"/>
                    </a:cubicBezTo>
                    <a:cubicBezTo>
                      <a:pt x="1967" y="71"/>
                      <a:pt x="1950" y="84"/>
                      <a:pt x="1935" y="99"/>
                    </a:cubicBezTo>
                    <a:cubicBezTo>
                      <a:pt x="1937" y="115"/>
                      <a:pt x="1962" y="209"/>
                      <a:pt x="1944" y="234"/>
                    </a:cubicBezTo>
                    <a:cubicBezTo>
                      <a:pt x="1934" y="248"/>
                      <a:pt x="1919" y="257"/>
                      <a:pt x="1908" y="270"/>
                    </a:cubicBezTo>
                    <a:cubicBezTo>
                      <a:pt x="1901" y="278"/>
                      <a:pt x="1896" y="288"/>
                      <a:pt x="1890" y="297"/>
                    </a:cubicBezTo>
                    <a:cubicBezTo>
                      <a:pt x="1881" y="380"/>
                      <a:pt x="1871" y="402"/>
                      <a:pt x="1827" y="468"/>
                    </a:cubicBezTo>
                    <a:cubicBezTo>
                      <a:pt x="1810" y="536"/>
                      <a:pt x="1834" y="565"/>
                      <a:pt x="1881" y="612"/>
                    </a:cubicBezTo>
                    <a:cubicBezTo>
                      <a:pt x="1897" y="661"/>
                      <a:pt x="1858" y="714"/>
                      <a:pt x="1845" y="765"/>
                    </a:cubicBezTo>
                    <a:cubicBezTo>
                      <a:pt x="1857" y="812"/>
                      <a:pt x="1868" y="823"/>
                      <a:pt x="1818" y="873"/>
                    </a:cubicBezTo>
                    <a:cubicBezTo>
                      <a:pt x="1801" y="890"/>
                      <a:pt x="1769" y="883"/>
                      <a:pt x="1746" y="891"/>
                    </a:cubicBezTo>
                    <a:cubicBezTo>
                      <a:pt x="1725" y="923"/>
                      <a:pt x="1690" y="946"/>
                      <a:pt x="1674" y="981"/>
                    </a:cubicBezTo>
                    <a:cubicBezTo>
                      <a:pt x="1666" y="998"/>
                      <a:pt x="1661" y="1017"/>
                      <a:pt x="1656" y="1035"/>
                    </a:cubicBezTo>
                    <a:cubicBezTo>
                      <a:pt x="1653" y="1047"/>
                      <a:pt x="1652" y="1060"/>
                      <a:pt x="1647" y="1071"/>
                    </a:cubicBezTo>
                    <a:cubicBezTo>
                      <a:pt x="1643" y="1081"/>
                      <a:pt x="1634" y="1088"/>
                      <a:pt x="1629" y="1098"/>
                    </a:cubicBezTo>
                    <a:cubicBezTo>
                      <a:pt x="1625" y="1106"/>
                      <a:pt x="1627" y="1118"/>
                      <a:pt x="1620" y="1125"/>
                    </a:cubicBezTo>
                    <a:cubicBezTo>
                      <a:pt x="1613" y="1132"/>
                      <a:pt x="1602" y="1131"/>
                      <a:pt x="1593" y="1134"/>
                    </a:cubicBezTo>
                    <a:cubicBezTo>
                      <a:pt x="1582" y="1130"/>
                      <a:pt x="1531" y="1113"/>
                      <a:pt x="1512" y="1107"/>
                    </a:cubicBezTo>
                    <a:cubicBezTo>
                      <a:pt x="1503" y="1104"/>
                      <a:pt x="1485" y="1098"/>
                      <a:pt x="1485" y="1098"/>
                    </a:cubicBezTo>
                    <a:cubicBezTo>
                      <a:pt x="1413" y="1110"/>
                      <a:pt x="1341" y="1122"/>
                      <a:pt x="1269" y="1134"/>
                    </a:cubicBezTo>
                    <a:cubicBezTo>
                      <a:pt x="1098" y="1120"/>
                      <a:pt x="1217" y="1134"/>
                      <a:pt x="1116" y="1116"/>
                    </a:cubicBezTo>
                    <a:cubicBezTo>
                      <a:pt x="1080" y="1110"/>
                      <a:pt x="1044" y="1104"/>
                      <a:pt x="1008" y="1098"/>
                    </a:cubicBezTo>
                    <a:cubicBezTo>
                      <a:pt x="990" y="1095"/>
                      <a:pt x="954" y="1089"/>
                      <a:pt x="954" y="1089"/>
                    </a:cubicBezTo>
                    <a:cubicBezTo>
                      <a:pt x="793" y="1095"/>
                      <a:pt x="637" y="1109"/>
                      <a:pt x="477" y="1098"/>
                    </a:cubicBezTo>
                    <a:cubicBezTo>
                      <a:pt x="405" y="1086"/>
                      <a:pt x="333" y="1078"/>
                      <a:pt x="261" y="1071"/>
                    </a:cubicBezTo>
                    <a:cubicBezTo>
                      <a:pt x="192" y="1077"/>
                      <a:pt x="54" y="1089"/>
                      <a:pt x="54" y="1089"/>
                    </a:cubicBezTo>
                  </a:path>
                </a:pathLst>
              </a:custGeom>
              <a:solidFill>
                <a:srgbClr val="99CCFF"/>
              </a:solidFill>
              <a:ln w="9525">
                <a:solidFill>
                  <a:srgbClr val="99CC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61799" name="Rectangle 7"/>
              <p:cNvSpPr>
                <a:spLocks noChangeArrowheads="1"/>
              </p:cNvSpPr>
              <p:nvPr/>
            </p:nvSpPr>
            <p:spPr bwMode="auto">
              <a:xfrm>
                <a:off x="1344" y="1824"/>
                <a:ext cx="864" cy="72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1800" name="Text Box 8"/>
            <p:cNvSpPr txBox="1">
              <a:spLocks noChangeArrowheads="1"/>
            </p:cNvSpPr>
            <p:nvPr/>
          </p:nvSpPr>
          <p:spPr bwMode="auto">
            <a:xfrm>
              <a:off x="432" y="2151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IE" altLang="x-none" b="1">
                  <a:latin typeface="Arial" charset="0"/>
                </a:rPr>
                <a:t>F</a:t>
              </a:r>
              <a:endParaRPr lang="en-GB" altLang="x-none" b="1">
                <a:latin typeface="Arial" charset="0"/>
              </a:endParaRPr>
            </a:p>
          </p:txBody>
        </p:sp>
        <p:sp>
          <p:nvSpPr>
            <p:cNvPr id="161801" name="Text Box 9"/>
            <p:cNvSpPr txBox="1">
              <a:spLocks noChangeArrowheads="1"/>
            </p:cNvSpPr>
            <p:nvPr/>
          </p:nvSpPr>
          <p:spPr bwMode="auto">
            <a:xfrm>
              <a:off x="624" y="2151"/>
              <a:ext cx="25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IE" altLang="x-none" b="1">
                  <a:latin typeface="Arial" charset="0"/>
                </a:rPr>
                <a:t>W</a:t>
              </a:r>
              <a:endParaRPr lang="en-GB" altLang="x-none" b="1">
                <a:latin typeface="Arial" charset="0"/>
              </a:endParaRPr>
            </a:p>
          </p:txBody>
        </p:sp>
        <p:sp>
          <p:nvSpPr>
            <p:cNvPr id="161802" name="Text Box 10"/>
            <p:cNvSpPr txBox="1">
              <a:spLocks noChangeArrowheads="1"/>
            </p:cNvSpPr>
            <p:nvPr/>
          </p:nvSpPr>
          <p:spPr bwMode="auto">
            <a:xfrm>
              <a:off x="863" y="2151"/>
              <a:ext cx="2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IE" altLang="x-none" b="1">
                  <a:latin typeface="Arial" charset="0"/>
                </a:rPr>
                <a:t>D</a:t>
              </a:r>
              <a:endParaRPr lang="en-GB" altLang="x-none" b="1">
                <a:latin typeface="Arial" charset="0"/>
              </a:endParaRPr>
            </a:p>
          </p:txBody>
        </p:sp>
        <p:sp>
          <p:nvSpPr>
            <p:cNvPr id="161803" name="Text Box 11"/>
            <p:cNvSpPr txBox="1">
              <a:spLocks noChangeArrowheads="1"/>
            </p:cNvSpPr>
            <p:nvPr/>
          </p:nvSpPr>
          <p:spPr bwMode="auto">
            <a:xfrm>
              <a:off x="1055" y="2151"/>
              <a:ext cx="2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IE" altLang="x-none" b="1">
                  <a:latin typeface="Arial" charset="0"/>
                </a:rPr>
                <a:t>C</a:t>
              </a:r>
              <a:endParaRPr lang="en-GB" altLang="x-none" b="1">
                <a:latin typeface="Arial" charset="0"/>
              </a:endParaRPr>
            </a:p>
          </p:txBody>
        </p:sp>
        <p:grpSp>
          <p:nvGrpSpPr>
            <p:cNvPr id="161804" name="Group 12"/>
            <p:cNvGrpSpPr>
              <a:grpSpLocks/>
            </p:cNvGrpSpPr>
            <p:nvPr/>
          </p:nvGrpSpPr>
          <p:grpSpPr bwMode="auto">
            <a:xfrm>
              <a:off x="432" y="3072"/>
              <a:ext cx="864" cy="720"/>
              <a:chOff x="1344" y="1824"/>
              <a:chExt cx="864" cy="720"/>
            </a:xfrm>
          </p:grpSpPr>
          <p:sp>
            <p:nvSpPr>
              <p:cNvPr id="161805" name="Freeform 13"/>
              <p:cNvSpPr>
                <a:spLocks/>
              </p:cNvSpPr>
              <p:nvPr/>
            </p:nvSpPr>
            <p:spPr bwMode="auto">
              <a:xfrm rot="5400000">
                <a:off x="1608" y="1800"/>
                <a:ext cx="288" cy="720"/>
              </a:xfrm>
              <a:custGeom>
                <a:avLst/>
                <a:gdLst>
                  <a:gd name="T0" fmla="*/ 0 w 2010"/>
                  <a:gd name="T1" fmla="*/ 1098 h 1134"/>
                  <a:gd name="T2" fmla="*/ 108 w 2010"/>
                  <a:gd name="T3" fmla="*/ 1044 h 1134"/>
                  <a:gd name="T4" fmla="*/ 306 w 2010"/>
                  <a:gd name="T5" fmla="*/ 855 h 1134"/>
                  <a:gd name="T6" fmla="*/ 468 w 2010"/>
                  <a:gd name="T7" fmla="*/ 567 h 1134"/>
                  <a:gd name="T8" fmla="*/ 639 w 2010"/>
                  <a:gd name="T9" fmla="*/ 387 h 1134"/>
                  <a:gd name="T10" fmla="*/ 792 w 2010"/>
                  <a:gd name="T11" fmla="*/ 288 h 1134"/>
                  <a:gd name="T12" fmla="*/ 837 w 2010"/>
                  <a:gd name="T13" fmla="*/ 207 h 1134"/>
                  <a:gd name="T14" fmla="*/ 963 w 2010"/>
                  <a:gd name="T15" fmla="*/ 108 h 1134"/>
                  <a:gd name="T16" fmla="*/ 1026 w 2010"/>
                  <a:gd name="T17" fmla="*/ 27 h 1134"/>
                  <a:gd name="T18" fmla="*/ 1125 w 2010"/>
                  <a:gd name="T19" fmla="*/ 0 h 1134"/>
                  <a:gd name="T20" fmla="*/ 1386 w 2010"/>
                  <a:gd name="T21" fmla="*/ 27 h 1134"/>
                  <a:gd name="T22" fmla="*/ 1503 w 2010"/>
                  <a:gd name="T23" fmla="*/ 45 h 1134"/>
                  <a:gd name="T24" fmla="*/ 1710 w 2010"/>
                  <a:gd name="T25" fmla="*/ 72 h 1134"/>
                  <a:gd name="T26" fmla="*/ 1836 w 2010"/>
                  <a:gd name="T27" fmla="*/ 27 h 1134"/>
                  <a:gd name="T28" fmla="*/ 1890 w 2010"/>
                  <a:gd name="T29" fmla="*/ 9 h 1134"/>
                  <a:gd name="T30" fmla="*/ 1998 w 2010"/>
                  <a:gd name="T31" fmla="*/ 18 h 1134"/>
                  <a:gd name="T32" fmla="*/ 1980 w 2010"/>
                  <a:gd name="T33" fmla="*/ 54 h 1134"/>
                  <a:gd name="T34" fmla="*/ 1935 w 2010"/>
                  <a:gd name="T35" fmla="*/ 99 h 1134"/>
                  <a:gd name="T36" fmla="*/ 1944 w 2010"/>
                  <a:gd name="T37" fmla="*/ 234 h 1134"/>
                  <a:gd name="T38" fmla="*/ 1908 w 2010"/>
                  <a:gd name="T39" fmla="*/ 270 h 1134"/>
                  <a:gd name="T40" fmla="*/ 1890 w 2010"/>
                  <a:gd name="T41" fmla="*/ 297 h 1134"/>
                  <a:gd name="T42" fmla="*/ 1827 w 2010"/>
                  <a:gd name="T43" fmla="*/ 468 h 1134"/>
                  <a:gd name="T44" fmla="*/ 1881 w 2010"/>
                  <a:gd name="T45" fmla="*/ 612 h 1134"/>
                  <a:gd name="T46" fmla="*/ 1845 w 2010"/>
                  <a:gd name="T47" fmla="*/ 765 h 1134"/>
                  <a:gd name="T48" fmla="*/ 1818 w 2010"/>
                  <a:gd name="T49" fmla="*/ 873 h 1134"/>
                  <a:gd name="T50" fmla="*/ 1746 w 2010"/>
                  <a:gd name="T51" fmla="*/ 891 h 1134"/>
                  <a:gd name="T52" fmla="*/ 1674 w 2010"/>
                  <a:gd name="T53" fmla="*/ 981 h 1134"/>
                  <a:gd name="T54" fmla="*/ 1656 w 2010"/>
                  <a:gd name="T55" fmla="*/ 1035 h 1134"/>
                  <a:gd name="T56" fmla="*/ 1647 w 2010"/>
                  <a:gd name="T57" fmla="*/ 1071 h 1134"/>
                  <a:gd name="T58" fmla="*/ 1629 w 2010"/>
                  <a:gd name="T59" fmla="*/ 1098 h 1134"/>
                  <a:gd name="T60" fmla="*/ 1620 w 2010"/>
                  <a:gd name="T61" fmla="*/ 1125 h 1134"/>
                  <a:gd name="T62" fmla="*/ 1593 w 2010"/>
                  <a:gd name="T63" fmla="*/ 1134 h 1134"/>
                  <a:gd name="T64" fmla="*/ 1512 w 2010"/>
                  <a:gd name="T65" fmla="*/ 1107 h 1134"/>
                  <a:gd name="T66" fmla="*/ 1485 w 2010"/>
                  <a:gd name="T67" fmla="*/ 1098 h 1134"/>
                  <a:gd name="T68" fmla="*/ 1269 w 2010"/>
                  <a:gd name="T69" fmla="*/ 1134 h 1134"/>
                  <a:gd name="T70" fmla="*/ 1116 w 2010"/>
                  <a:gd name="T71" fmla="*/ 1116 h 1134"/>
                  <a:gd name="T72" fmla="*/ 1008 w 2010"/>
                  <a:gd name="T73" fmla="*/ 1098 h 1134"/>
                  <a:gd name="T74" fmla="*/ 954 w 2010"/>
                  <a:gd name="T75" fmla="*/ 1089 h 1134"/>
                  <a:gd name="T76" fmla="*/ 477 w 2010"/>
                  <a:gd name="T77" fmla="*/ 1098 h 1134"/>
                  <a:gd name="T78" fmla="*/ 261 w 2010"/>
                  <a:gd name="T79" fmla="*/ 1071 h 1134"/>
                  <a:gd name="T80" fmla="*/ 54 w 2010"/>
                  <a:gd name="T81" fmla="*/ 1089 h 1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010" h="1134">
                    <a:moveTo>
                      <a:pt x="0" y="1098"/>
                    </a:moveTo>
                    <a:cubicBezTo>
                      <a:pt x="49" y="1088"/>
                      <a:pt x="73" y="1079"/>
                      <a:pt x="108" y="1044"/>
                    </a:cubicBezTo>
                    <a:cubicBezTo>
                      <a:pt x="137" y="927"/>
                      <a:pt x="220" y="919"/>
                      <a:pt x="306" y="855"/>
                    </a:cubicBezTo>
                    <a:cubicBezTo>
                      <a:pt x="339" y="756"/>
                      <a:pt x="379" y="627"/>
                      <a:pt x="468" y="567"/>
                    </a:cubicBezTo>
                    <a:cubicBezTo>
                      <a:pt x="519" y="491"/>
                      <a:pt x="567" y="445"/>
                      <a:pt x="639" y="387"/>
                    </a:cubicBezTo>
                    <a:cubicBezTo>
                      <a:pt x="689" y="347"/>
                      <a:pt x="730" y="304"/>
                      <a:pt x="792" y="288"/>
                    </a:cubicBezTo>
                    <a:cubicBezTo>
                      <a:pt x="830" y="263"/>
                      <a:pt x="853" y="255"/>
                      <a:pt x="837" y="207"/>
                    </a:cubicBezTo>
                    <a:cubicBezTo>
                      <a:pt x="855" y="153"/>
                      <a:pt x="911" y="125"/>
                      <a:pt x="963" y="108"/>
                    </a:cubicBezTo>
                    <a:cubicBezTo>
                      <a:pt x="971" y="97"/>
                      <a:pt x="1018" y="32"/>
                      <a:pt x="1026" y="27"/>
                    </a:cubicBezTo>
                    <a:cubicBezTo>
                      <a:pt x="1046" y="14"/>
                      <a:pt x="1101" y="6"/>
                      <a:pt x="1125" y="0"/>
                    </a:cubicBezTo>
                    <a:cubicBezTo>
                      <a:pt x="1216" y="6"/>
                      <a:pt x="1297" y="14"/>
                      <a:pt x="1386" y="27"/>
                    </a:cubicBezTo>
                    <a:cubicBezTo>
                      <a:pt x="1429" y="49"/>
                      <a:pt x="1453" y="38"/>
                      <a:pt x="1503" y="45"/>
                    </a:cubicBezTo>
                    <a:cubicBezTo>
                      <a:pt x="1572" y="55"/>
                      <a:pt x="1641" y="63"/>
                      <a:pt x="1710" y="72"/>
                    </a:cubicBezTo>
                    <a:cubicBezTo>
                      <a:pt x="1754" y="61"/>
                      <a:pt x="1793" y="41"/>
                      <a:pt x="1836" y="27"/>
                    </a:cubicBezTo>
                    <a:cubicBezTo>
                      <a:pt x="1854" y="21"/>
                      <a:pt x="1890" y="9"/>
                      <a:pt x="1890" y="9"/>
                    </a:cubicBezTo>
                    <a:cubicBezTo>
                      <a:pt x="1926" y="12"/>
                      <a:pt x="1966" y="2"/>
                      <a:pt x="1998" y="18"/>
                    </a:cubicBezTo>
                    <a:cubicBezTo>
                      <a:pt x="2010" y="24"/>
                      <a:pt x="1988" y="43"/>
                      <a:pt x="1980" y="54"/>
                    </a:cubicBezTo>
                    <a:cubicBezTo>
                      <a:pt x="1967" y="71"/>
                      <a:pt x="1950" y="84"/>
                      <a:pt x="1935" y="99"/>
                    </a:cubicBezTo>
                    <a:cubicBezTo>
                      <a:pt x="1937" y="115"/>
                      <a:pt x="1962" y="209"/>
                      <a:pt x="1944" y="234"/>
                    </a:cubicBezTo>
                    <a:cubicBezTo>
                      <a:pt x="1934" y="248"/>
                      <a:pt x="1919" y="257"/>
                      <a:pt x="1908" y="270"/>
                    </a:cubicBezTo>
                    <a:cubicBezTo>
                      <a:pt x="1901" y="278"/>
                      <a:pt x="1896" y="288"/>
                      <a:pt x="1890" y="297"/>
                    </a:cubicBezTo>
                    <a:cubicBezTo>
                      <a:pt x="1881" y="380"/>
                      <a:pt x="1871" y="402"/>
                      <a:pt x="1827" y="468"/>
                    </a:cubicBezTo>
                    <a:cubicBezTo>
                      <a:pt x="1810" y="536"/>
                      <a:pt x="1834" y="565"/>
                      <a:pt x="1881" y="612"/>
                    </a:cubicBezTo>
                    <a:cubicBezTo>
                      <a:pt x="1897" y="661"/>
                      <a:pt x="1858" y="714"/>
                      <a:pt x="1845" y="765"/>
                    </a:cubicBezTo>
                    <a:cubicBezTo>
                      <a:pt x="1857" y="812"/>
                      <a:pt x="1868" y="823"/>
                      <a:pt x="1818" y="873"/>
                    </a:cubicBezTo>
                    <a:cubicBezTo>
                      <a:pt x="1801" y="890"/>
                      <a:pt x="1769" y="883"/>
                      <a:pt x="1746" y="891"/>
                    </a:cubicBezTo>
                    <a:cubicBezTo>
                      <a:pt x="1725" y="923"/>
                      <a:pt x="1690" y="946"/>
                      <a:pt x="1674" y="981"/>
                    </a:cubicBezTo>
                    <a:cubicBezTo>
                      <a:pt x="1666" y="998"/>
                      <a:pt x="1661" y="1017"/>
                      <a:pt x="1656" y="1035"/>
                    </a:cubicBezTo>
                    <a:cubicBezTo>
                      <a:pt x="1653" y="1047"/>
                      <a:pt x="1652" y="1060"/>
                      <a:pt x="1647" y="1071"/>
                    </a:cubicBezTo>
                    <a:cubicBezTo>
                      <a:pt x="1643" y="1081"/>
                      <a:pt x="1634" y="1088"/>
                      <a:pt x="1629" y="1098"/>
                    </a:cubicBezTo>
                    <a:cubicBezTo>
                      <a:pt x="1625" y="1106"/>
                      <a:pt x="1627" y="1118"/>
                      <a:pt x="1620" y="1125"/>
                    </a:cubicBezTo>
                    <a:cubicBezTo>
                      <a:pt x="1613" y="1132"/>
                      <a:pt x="1602" y="1131"/>
                      <a:pt x="1593" y="1134"/>
                    </a:cubicBezTo>
                    <a:cubicBezTo>
                      <a:pt x="1582" y="1130"/>
                      <a:pt x="1531" y="1113"/>
                      <a:pt x="1512" y="1107"/>
                    </a:cubicBezTo>
                    <a:cubicBezTo>
                      <a:pt x="1503" y="1104"/>
                      <a:pt x="1485" y="1098"/>
                      <a:pt x="1485" y="1098"/>
                    </a:cubicBezTo>
                    <a:cubicBezTo>
                      <a:pt x="1413" y="1110"/>
                      <a:pt x="1341" y="1122"/>
                      <a:pt x="1269" y="1134"/>
                    </a:cubicBezTo>
                    <a:cubicBezTo>
                      <a:pt x="1098" y="1120"/>
                      <a:pt x="1217" y="1134"/>
                      <a:pt x="1116" y="1116"/>
                    </a:cubicBezTo>
                    <a:cubicBezTo>
                      <a:pt x="1080" y="1110"/>
                      <a:pt x="1044" y="1104"/>
                      <a:pt x="1008" y="1098"/>
                    </a:cubicBezTo>
                    <a:cubicBezTo>
                      <a:pt x="990" y="1095"/>
                      <a:pt x="954" y="1089"/>
                      <a:pt x="954" y="1089"/>
                    </a:cubicBezTo>
                    <a:cubicBezTo>
                      <a:pt x="793" y="1095"/>
                      <a:pt x="637" y="1109"/>
                      <a:pt x="477" y="1098"/>
                    </a:cubicBezTo>
                    <a:cubicBezTo>
                      <a:pt x="405" y="1086"/>
                      <a:pt x="333" y="1078"/>
                      <a:pt x="261" y="1071"/>
                    </a:cubicBezTo>
                    <a:cubicBezTo>
                      <a:pt x="192" y="1077"/>
                      <a:pt x="54" y="1089"/>
                      <a:pt x="54" y="1089"/>
                    </a:cubicBezTo>
                  </a:path>
                </a:pathLst>
              </a:custGeom>
              <a:solidFill>
                <a:srgbClr val="99CCFF"/>
              </a:solidFill>
              <a:ln w="9525">
                <a:solidFill>
                  <a:srgbClr val="99CC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61806" name="Rectangle 14"/>
              <p:cNvSpPr>
                <a:spLocks noChangeArrowheads="1"/>
              </p:cNvSpPr>
              <p:nvPr/>
            </p:nvSpPr>
            <p:spPr bwMode="auto">
              <a:xfrm>
                <a:off x="1344" y="1824"/>
                <a:ext cx="864" cy="72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1807" name="Text Box 15"/>
            <p:cNvSpPr txBox="1">
              <a:spLocks noChangeArrowheads="1"/>
            </p:cNvSpPr>
            <p:nvPr/>
          </p:nvSpPr>
          <p:spPr bwMode="auto">
            <a:xfrm>
              <a:off x="432" y="3072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IE" altLang="x-none" b="1">
                  <a:latin typeface="Arial" charset="0"/>
                </a:rPr>
                <a:t>F</a:t>
              </a:r>
              <a:endParaRPr lang="en-GB" altLang="x-none" b="1">
                <a:latin typeface="Arial" charset="0"/>
              </a:endParaRPr>
            </a:p>
          </p:txBody>
        </p:sp>
        <p:sp>
          <p:nvSpPr>
            <p:cNvPr id="161808" name="Text Box 16"/>
            <p:cNvSpPr txBox="1">
              <a:spLocks noChangeArrowheads="1"/>
            </p:cNvSpPr>
            <p:nvPr/>
          </p:nvSpPr>
          <p:spPr bwMode="auto">
            <a:xfrm>
              <a:off x="624" y="3072"/>
              <a:ext cx="25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IE" altLang="x-none" b="1">
                  <a:latin typeface="Arial" charset="0"/>
                </a:rPr>
                <a:t>W</a:t>
              </a:r>
              <a:endParaRPr lang="en-GB" altLang="x-none" b="1">
                <a:latin typeface="Arial" charset="0"/>
              </a:endParaRPr>
            </a:p>
          </p:txBody>
        </p:sp>
        <p:sp>
          <p:nvSpPr>
            <p:cNvPr id="161809" name="Text Box 17"/>
            <p:cNvSpPr txBox="1">
              <a:spLocks noChangeArrowheads="1"/>
            </p:cNvSpPr>
            <p:nvPr/>
          </p:nvSpPr>
          <p:spPr bwMode="auto">
            <a:xfrm>
              <a:off x="863" y="3072"/>
              <a:ext cx="2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IE" altLang="x-none" b="1">
                  <a:latin typeface="Arial" charset="0"/>
                </a:rPr>
                <a:t>D</a:t>
              </a:r>
              <a:endParaRPr lang="en-GB" altLang="x-none" b="1">
                <a:latin typeface="Arial" charset="0"/>
              </a:endParaRPr>
            </a:p>
          </p:txBody>
        </p:sp>
        <p:sp>
          <p:nvSpPr>
            <p:cNvPr id="161810" name="Text Box 18"/>
            <p:cNvSpPr txBox="1">
              <a:spLocks noChangeArrowheads="1"/>
            </p:cNvSpPr>
            <p:nvPr/>
          </p:nvSpPr>
          <p:spPr bwMode="auto">
            <a:xfrm>
              <a:off x="1055" y="3072"/>
              <a:ext cx="2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IE" altLang="x-none" b="1">
                  <a:latin typeface="Arial" charset="0"/>
                </a:rPr>
                <a:t>C</a:t>
              </a:r>
              <a:endParaRPr lang="en-GB" altLang="x-none" b="1">
                <a:latin typeface="Arial" charset="0"/>
              </a:endParaRPr>
            </a:p>
          </p:txBody>
        </p:sp>
        <p:grpSp>
          <p:nvGrpSpPr>
            <p:cNvPr id="161811" name="Group 19"/>
            <p:cNvGrpSpPr>
              <a:grpSpLocks/>
            </p:cNvGrpSpPr>
            <p:nvPr/>
          </p:nvGrpSpPr>
          <p:grpSpPr bwMode="auto">
            <a:xfrm>
              <a:off x="1296" y="3476"/>
              <a:ext cx="864" cy="220"/>
              <a:chOff x="1296" y="3380"/>
              <a:chExt cx="864" cy="220"/>
            </a:xfrm>
          </p:grpSpPr>
          <p:cxnSp>
            <p:nvCxnSpPr>
              <p:cNvPr id="161812" name="AutoShape 20"/>
              <p:cNvCxnSpPr>
                <a:cxnSpLocks noChangeShapeType="1"/>
              </p:cNvCxnSpPr>
              <p:nvPr/>
            </p:nvCxnSpPr>
            <p:spPr bwMode="auto">
              <a:xfrm flipH="1">
                <a:off x="1302" y="3600"/>
                <a:ext cx="612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61813" name="Text Box 21"/>
              <p:cNvSpPr txBox="1">
                <a:spLocks noChangeArrowheads="1"/>
              </p:cNvSpPr>
              <p:nvPr/>
            </p:nvSpPr>
            <p:spPr bwMode="auto">
              <a:xfrm>
                <a:off x="1296" y="3380"/>
                <a:ext cx="86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IE" altLang="x-none" sz="1400" b="1">
                    <a:solidFill>
                      <a:schemeClr val="folHlink"/>
                    </a:solidFill>
                    <a:latin typeface="Arial" charset="0"/>
                  </a:rPr>
                  <a:t>F-Takes-D</a:t>
                </a:r>
                <a:endParaRPr lang="en-GB" altLang="x-none" sz="1400" b="1">
                  <a:solidFill>
                    <a:schemeClr val="folHlink"/>
                  </a:solidFill>
                  <a:latin typeface="Arial" charset="0"/>
                </a:endParaRPr>
              </a:p>
            </p:txBody>
          </p:sp>
        </p:grpSp>
        <p:sp>
          <p:nvSpPr>
            <p:cNvPr id="161814" name="Rectangle 22"/>
            <p:cNvSpPr>
              <a:spLocks noChangeArrowheads="1"/>
            </p:cNvSpPr>
            <p:nvPr/>
          </p:nvSpPr>
          <p:spPr bwMode="auto">
            <a:xfrm>
              <a:off x="432" y="2400"/>
              <a:ext cx="864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x-none" sz="1400" b="1" dirty="0">
                  <a:solidFill>
                    <a:schemeClr val="bg2"/>
                  </a:solidFill>
                  <a:latin typeface="Arial" charset="0"/>
                </a:rPr>
                <a:t>Initial State</a:t>
              </a:r>
              <a:endParaRPr lang="en-GB" altLang="x-none" sz="1400" b="1" dirty="0">
                <a:solidFill>
                  <a:schemeClr val="bg2"/>
                </a:solidFill>
                <a:latin typeface="Arial" charset="0"/>
              </a:endParaRPr>
            </a:p>
          </p:txBody>
        </p:sp>
        <p:grpSp>
          <p:nvGrpSpPr>
            <p:cNvPr id="161815" name="Group 23"/>
            <p:cNvGrpSpPr>
              <a:grpSpLocks/>
            </p:cNvGrpSpPr>
            <p:nvPr/>
          </p:nvGrpSpPr>
          <p:grpSpPr bwMode="auto">
            <a:xfrm>
              <a:off x="1296" y="1680"/>
              <a:ext cx="1488" cy="864"/>
              <a:chOff x="1296" y="1584"/>
              <a:chExt cx="1488" cy="864"/>
            </a:xfrm>
          </p:grpSpPr>
          <p:grpSp>
            <p:nvGrpSpPr>
              <p:cNvPr id="161816" name="Group 24"/>
              <p:cNvGrpSpPr>
                <a:grpSpLocks/>
              </p:cNvGrpSpPr>
              <p:nvPr/>
            </p:nvGrpSpPr>
            <p:grpSpPr bwMode="auto">
              <a:xfrm>
                <a:off x="1920" y="1590"/>
                <a:ext cx="864" cy="720"/>
                <a:chOff x="1344" y="1824"/>
                <a:chExt cx="864" cy="720"/>
              </a:xfrm>
            </p:grpSpPr>
            <p:sp>
              <p:nvSpPr>
                <p:cNvPr id="161817" name="Freeform 25"/>
                <p:cNvSpPr>
                  <a:spLocks/>
                </p:cNvSpPr>
                <p:nvPr/>
              </p:nvSpPr>
              <p:spPr bwMode="auto">
                <a:xfrm rot="5400000">
                  <a:off x="1608" y="1800"/>
                  <a:ext cx="288" cy="720"/>
                </a:xfrm>
                <a:custGeom>
                  <a:avLst/>
                  <a:gdLst>
                    <a:gd name="T0" fmla="*/ 0 w 2010"/>
                    <a:gd name="T1" fmla="*/ 1098 h 1134"/>
                    <a:gd name="T2" fmla="*/ 108 w 2010"/>
                    <a:gd name="T3" fmla="*/ 1044 h 1134"/>
                    <a:gd name="T4" fmla="*/ 306 w 2010"/>
                    <a:gd name="T5" fmla="*/ 855 h 1134"/>
                    <a:gd name="T6" fmla="*/ 468 w 2010"/>
                    <a:gd name="T7" fmla="*/ 567 h 1134"/>
                    <a:gd name="T8" fmla="*/ 639 w 2010"/>
                    <a:gd name="T9" fmla="*/ 387 h 1134"/>
                    <a:gd name="T10" fmla="*/ 792 w 2010"/>
                    <a:gd name="T11" fmla="*/ 288 h 1134"/>
                    <a:gd name="T12" fmla="*/ 837 w 2010"/>
                    <a:gd name="T13" fmla="*/ 207 h 1134"/>
                    <a:gd name="T14" fmla="*/ 963 w 2010"/>
                    <a:gd name="T15" fmla="*/ 108 h 1134"/>
                    <a:gd name="T16" fmla="*/ 1026 w 2010"/>
                    <a:gd name="T17" fmla="*/ 27 h 1134"/>
                    <a:gd name="T18" fmla="*/ 1125 w 2010"/>
                    <a:gd name="T19" fmla="*/ 0 h 1134"/>
                    <a:gd name="T20" fmla="*/ 1386 w 2010"/>
                    <a:gd name="T21" fmla="*/ 27 h 1134"/>
                    <a:gd name="T22" fmla="*/ 1503 w 2010"/>
                    <a:gd name="T23" fmla="*/ 45 h 1134"/>
                    <a:gd name="T24" fmla="*/ 1710 w 2010"/>
                    <a:gd name="T25" fmla="*/ 72 h 1134"/>
                    <a:gd name="T26" fmla="*/ 1836 w 2010"/>
                    <a:gd name="T27" fmla="*/ 27 h 1134"/>
                    <a:gd name="T28" fmla="*/ 1890 w 2010"/>
                    <a:gd name="T29" fmla="*/ 9 h 1134"/>
                    <a:gd name="T30" fmla="*/ 1998 w 2010"/>
                    <a:gd name="T31" fmla="*/ 18 h 1134"/>
                    <a:gd name="T32" fmla="*/ 1980 w 2010"/>
                    <a:gd name="T33" fmla="*/ 54 h 1134"/>
                    <a:gd name="T34" fmla="*/ 1935 w 2010"/>
                    <a:gd name="T35" fmla="*/ 99 h 1134"/>
                    <a:gd name="T36" fmla="*/ 1944 w 2010"/>
                    <a:gd name="T37" fmla="*/ 234 h 1134"/>
                    <a:gd name="T38" fmla="*/ 1908 w 2010"/>
                    <a:gd name="T39" fmla="*/ 270 h 1134"/>
                    <a:gd name="T40" fmla="*/ 1890 w 2010"/>
                    <a:gd name="T41" fmla="*/ 297 h 1134"/>
                    <a:gd name="T42" fmla="*/ 1827 w 2010"/>
                    <a:gd name="T43" fmla="*/ 468 h 1134"/>
                    <a:gd name="T44" fmla="*/ 1881 w 2010"/>
                    <a:gd name="T45" fmla="*/ 612 h 1134"/>
                    <a:gd name="T46" fmla="*/ 1845 w 2010"/>
                    <a:gd name="T47" fmla="*/ 765 h 1134"/>
                    <a:gd name="T48" fmla="*/ 1818 w 2010"/>
                    <a:gd name="T49" fmla="*/ 873 h 1134"/>
                    <a:gd name="T50" fmla="*/ 1746 w 2010"/>
                    <a:gd name="T51" fmla="*/ 891 h 1134"/>
                    <a:gd name="T52" fmla="*/ 1674 w 2010"/>
                    <a:gd name="T53" fmla="*/ 981 h 1134"/>
                    <a:gd name="T54" fmla="*/ 1656 w 2010"/>
                    <a:gd name="T55" fmla="*/ 1035 h 1134"/>
                    <a:gd name="T56" fmla="*/ 1647 w 2010"/>
                    <a:gd name="T57" fmla="*/ 1071 h 1134"/>
                    <a:gd name="T58" fmla="*/ 1629 w 2010"/>
                    <a:gd name="T59" fmla="*/ 1098 h 1134"/>
                    <a:gd name="T60" fmla="*/ 1620 w 2010"/>
                    <a:gd name="T61" fmla="*/ 1125 h 1134"/>
                    <a:gd name="T62" fmla="*/ 1593 w 2010"/>
                    <a:gd name="T63" fmla="*/ 1134 h 1134"/>
                    <a:gd name="T64" fmla="*/ 1512 w 2010"/>
                    <a:gd name="T65" fmla="*/ 1107 h 1134"/>
                    <a:gd name="T66" fmla="*/ 1485 w 2010"/>
                    <a:gd name="T67" fmla="*/ 1098 h 1134"/>
                    <a:gd name="T68" fmla="*/ 1269 w 2010"/>
                    <a:gd name="T69" fmla="*/ 1134 h 1134"/>
                    <a:gd name="T70" fmla="*/ 1116 w 2010"/>
                    <a:gd name="T71" fmla="*/ 1116 h 1134"/>
                    <a:gd name="T72" fmla="*/ 1008 w 2010"/>
                    <a:gd name="T73" fmla="*/ 1098 h 1134"/>
                    <a:gd name="T74" fmla="*/ 954 w 2010"/>
                    <a:gd name="T75" fmla="*/ 1089 h 1134"/>
                    <a:gd name="T76" fmla="*/ 477 w 2010"/>
                    <a:gd name="T77" fmla="*/ 1098 h 1134"/>
                    <a:gd name="T78" fmla="*/ 261 w 2010"/>
                    <a:gd name="T79" fmla="*/ 1071 h 1134"/>
                    <a:gd name="T80" fmla="*/ 54 w 2010"/>
                    <a:gd name="T81" fmla="*/ 1089 h 1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010" h="1134">
                      <a:moveTo>
                        <a:pt x="0" y="1098"/>
                      </a:moveTo>
                      <a:cubicBezTo>
                        <a:pt x="49" y="1088"/>
                        <a:pt x="73" y="1079"/>
                        <a:pt x="108" y="1044"/>
                      </a:cubicBezTo>
                      <a:cubicBezTo>
                        <a:pt x="137" y="927"/>
                        <a:pt x="220" y="919"/>
                        <a:pt x="306" y="855"/>
                      </a:cubicBezTo>
                      <a:cubicBezTo>
                        <a:pt x="339" y="756"/>
                        <a:pt x="379" y="627"/>
                        <a:pt x="468" y="567"/>
                      </a:cubicBezTo>
                      <a:cubicBezTo>
                        <a:pt x="519" y="491"/>
                        <a:pt x="567" y="445"/>
                        <a:pt x="639" y="387"/>
                      </a:cubicBezTo>
                      <a:cubicBezTo>
                        <a:pt x="689" y="347"/>
                        <a:pt x="730" y="304"/>
                        <a:pt x="792" y="288"/>
                      </a:cubicBezTo>
                      <a:cubicBezTo>
                        <a:pt x="830" y="263"/>
                        <a:pt x="853" y="255"/>
                        <a:pt x="837" y="207"/>
                      </a:cubicBezTo>
                      <a:cubicBezTo>
                        <a:pt x="855" y="153"/>
                        <a:pt x="911" y="125"/>
                        <a:pt x="963" y="108"/>
                      </a:cubicBezTo>
                      <a:cubicBezTo>
                        <a:pt x="971" y="97"/>
                        <a:pt x="1018" y="32"/>
                        <a:pt x="1026" y="27"/>
                      </a:cubicBezTo>
                      <a:cubicBezTo>
                        <a:pt x="1046" y="14"/>
                        <a:pt x="1101" y="6"/>
                        <a:pt x="1125" y="0"/>
                      </a:cubicBezTo>
                      <a:cubicBezTo>
                        <a:pt x="1216" y="6"/>
                        <a:pt x="1297" y="14"/>
                        <a:pt x="1386" y="27"/>
                      </a:cubicBezTo>
                      <a:cubicBezTo>
                        <a:pt x="1429" y="49"/>
                        <a:pt x="1453" y="38"/>
                        <a:pt x="1503" y="45"/>
                      </a:cubicBezTo>
                      <a:cubicBezTo>
                        <a:pt x="1572" y="55"/>
                        <a:pt x="1641" y="63"/>
                        <a:pt x="1710" y="72"/>
                      </a:cubicBezTo>
                      <a:cubicBezTo>
                        <a:pt x="1754" y="61"/>
                        <a:pt x="1793" y="41"/>
                        <a:pt x="1836" y="27"/>
                      </a:cubicBezTo>
                      <a:cubicBezTo>
                        <a:pt x="1854" y="21"/>
                        <a:pt x="1890" y="9"/>
                        <a:pt x="1890" y="9"/>
                      </a:cubicBezTo>
                      <a:cubicBezTo>
                        <a:pt x="1926" y="12"/>
                        <a:pt x="1966" y="2"/>
                        <a:pt x="1998" y="18"/>
                      </a:cubicBezTo>
                      <a:cubicBezTo>
                        <a:pt x="2010" y="24"/>
                        <a:pt x="1988" y="43"/>
                        <a:pt x="1980" y="54"/>
                      </a:cubicBezTo>
                      <a:cubicBezTo>
                        <a:pt x="1967" y="71"/>
                        <a:pt x="1950" y="84"/>
                        <a:pt x="1935" y="99"/>
                      </a:cubicBezTo>
                      <a:cubicBezTo>
                        <a:pt x="1937" y="115"/>
                        <a:pt x="1962" y="209"/>
                        <a:pt x="1944" y="234"/>
                      </a:cubicBezTo>
                      <a:cubicBezTo>
                        <a:pt x="1934" y="248"/>
                        <a:pt x="1919" y="257"/>
                        <a:pt x="1908" y="270"/>
                      </a:cubicBezTo>
                      <a:cubicBezTo>
                        <a:pt x="1901" y="278"/>
                        <a:pt x="1896" y="288"/>
                        <a:pt x="1890" y="297"/>
                      </a:cubicBezTo>
                      <a:cubicBezTo>
                        <a:pt x="1881" y="380"/>
                        <a:pt x="1871" y="402"/>
                        <a:pt x="1827" y="468"/>
                      </a:cubicBezTo>
                      <a:cubicBezTo>
                        <a:pt x="1810" y="536"/>
                        <a:pt x="1834" y="565"/>
                        <a:pt x="1881" y="612"/>
                      </a:cubicBezTo>
                      <a:cubicBezTo>
                        <a:pt x="1897" y="661"/>
                        <a:pt x="1858" y="714"/>
                        <a:pt x="1845" y="765"/>
                      </a:cubicBezTo>
                      <a:cubicBezTo>
                        <a:pt x="1857" y="812"/>
                        <a:pt x="1868" y="823"/>
                        <a:pt x="1818" y="873"/>
                      </a:cubicBezTo>
                      <a:cubicBezTo>
                        <a:pt x="1801" y="890"/>
                        <a:pt x="1769" y="883"/>
                        <a:pt x="1746" y="891"/>
                      </a:cubicBezTo>
                      <a:cubicBezTo>
                        <a:pt x="1725" y="923"/>
                        <a:pt x="1690" y="946"/>
                        <a:pt x="1674" y="981"/>
                      </a:cubicBezTo>
                      <a:cubicBezTo>
                        <a:pt x="1666" y="998"/>
                        <a:pt x="1661" y="1017"/>
                        <a:pt x="1656" y="1035"/>
                      </a:cubicBezTo>
                      <a:cubicBezTo>
                        <a:pt x="1653" y="1047"/>
                        <a:pt x="1652" y="1060"/>
                        <a:pt x="1647" y="1071"/>
                      </a:cubicBezTo>
                      <a:cubicBezTo>
                        <a:pt x="1643" y="1081"/>
                        <a:pt x="1634" y="1088"/>
                        <a:pt x="1629" y="1098"/>
                      </a:cubicBezTo>
                      <a:cubicBezTo>
                        <a:pt x="1625" y="1106"/>
                        <a:pt x="1627" y="1118"/>
                        <a:pt x="1620" y="1125"/>
                      </a:cubicBezTo>
                      <a:cubicBezTo>
                        <a:pt x="1613" y="1132"/>
                        <a:pt x="1602" y="1131"/>
                        <a:pt x="1593" y="1134"/>
                      </a:cubicBezTo>
                      <a:cubicBezTo>
                        <a:pt x="1582" y="1130"/>
                        <a:pt x="1531" y="1113"/>
                        <a:pt x="1512" y="1107"/>
                      </a:cubicBezTo>
                      <a:cubicBezTo>
                        <a:pt x="1503" y="1104"/>
                        <a:pt x="1485" y="1098"/>
                        <a:pt x="1485" y="1098"/>
                      </a:cubicBezTo>
                      <a:cubicBezTo>
                        <a:pt x="1413" y="1110"/>
                        <a:pt x="1341" y="1122"/>
                        <a:pt x="1269" y="1134"/>
                      </a:cubicBezTo>
                      <a:cubicBezTo>
                        <a:pt x="1098" y="1120"/>
                        <a:pt x="1217" y="1134"/>
                        <a:pt x="1116" y="1116"/>
                      </a:cubicBezTo>
                      <a:cubicBezTo>
                        <a:pt x="1080" y="1110"/>
                        <a:pt x="1044" y="1104"/>
                        <a:pt x="1008" y="1098"/>
                      </a:cubicBezTo>
                      <a:cubicBezTo>
                        <a:pt x="990" y="1095"/>
                        <a:pt x="954" y="1089"/>
                        <a:pt x="954" y="1089"/>
                      </a:cubicBezTo>
                      <a:cubicBezTo>
                        <a:pt x="793" y="1095"/>
                        <a:pt x="637" y="1109"/>
                        <a:pt x="477" y="1098"/>
                      </a:cubicBezTo>
                      <a:cubicBezTo>
                        <a:pt x="405" y="1086"/>
                        <a:pt x="333" y="1078"/>
                        <a:pt x="261" y="1071"/>
                      </a:cubicBezTo>
                      <a:cubicBezTo>
                        <a:pt x="192" y="1077"/>
                        <a:pt x="54" y="1089"/>
                        <a:pt x="54" y="1089"/>
                      </a:cubicBezTo>
                    </a:path>
                  </a:pathLst>
                </a:custGeom>
                <a:solidFill>
                  <a:srgbClr val="99CCFF"/>
                </a:solidFill>
                <a:ln w="9525">
                  <a:solidFill>
                    <a:srgbClr val="99CC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1818" name="Rectangle 26"/>
                <p:cNvSpPr>
                  <a:spLocks noChangeArrowheads="1"/>
                </p:cNvSpPr>
                <p:nvPr/>
              </p:nvSpPr>
              <p:spPr bwMode="auto">
                <a:xfrm>
                  <a:off x="1344" y="1824"/>
                  <a:ext cx="864" cy="72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1819" name="Text Box 27"/>
              <p:cNvSpPr txBox="1">
                <a:spLocks noChangeArrowheads="1"/>
              </p:cNvSpPr>
              <p:nvPr/>
            </p:nvSpPr>
            <p:spPr bwMode="auto">
              <a:xfrm>
                <a:off x="1920" y="1584"/>
                <a:ext cx="204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IE" altLang="x-none" b="1">
                    <a:latin typeface="Arial" charset="0"/>
                  </a:rPr>
                  <a:t>F</a:t>
                </a:r>
                <a:endParaRPr lang="en-GB" altLang="x-none" b="1">
                  <a:latin typeface="Arial" charset="0"/>
                </a:endParaRPr>
              </a:p>
            </p:txBody>
          </p:sp>
          <p:sp>
            <p:nvSpPr>
              <p:cNvPr id="161820" name="Text Box 28"/>
              <p:cNvSpPr txBox="1">
                <a:spLocks noChangeArrowheads="1"/>
              </p:cNvSpPr>
              <p:nvPr/>
            </p:nvSpPr>
            <p:spPr bwMode="auto">
              <a:xfrm>
                <a:off x="2112" y="2055"/>
                <a:ext cx="25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IE" altLang="x-none" b="1">
                    <a:latin typeface="Arial" charset="0"/>
                  </a:rPr>
                  <a:t>W</a:t>
                </a:r>
                <a:endParaRPr lang="en-GB" altLang="x-none" b="1">
                  <a:latin typeface="Arial" charset="0"/>
                </a:endParaRPr>
              </a:p>
            </p:txBody>
          </p:sp>
          <p:sp>
            <p:nvSpPr>
              <p:cNvPr id="161821" name="Text Box 29"/>
              <p:cNvSpPr txBox="1">
                <a:spLocks noChangeArrowheads="1"/>
              </p:cNvSpPr>
              <p:nvPr/>
            </p:nvSpPr>
            <p:spPr bwMode="auto">
              <a:xfrm>
                <a:off x="2350" y="1584"/>
                <a:ext cx="220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IE" altLang="x-none" b="1">
                    <a:latin typeface="Arial" charset="0"/>
                  </a:rPr>
                  <a:t>D</a:t>
                </a:r>
                <a:endParaRPr lang="en-GB" altLang="x-none" b="1">
                  <a:latin typeface="Arial" charset="0"/>
                </a:endParaRPr>
              </a:p>
            </p:txBody>
          </p:sp>
          <p:sp>
            <p:nvSpPr>
              <p:cNvPr id="161822" name="Text Box 30"/>
              <p:cNvSpPr txBox="1">
                <a:spLocks noChangeArrowheads="1"/>
              </p:cNvSpPr>
              <p:nvPr/>
            </p:nvSpPr>
            <p:spPr bwMode="auto">
              <a:xfrm>
                <a:off x="2542" y="2055"/>
                <a:ext cx="220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IE" altLang="x-none" b="1">
                    <a:latin typeface="Arial" charset="0"/>
                  </a:rPr>
                  <a:t>C</a:t>
                </a:r>
                <a:endParaRPr lang="en-GB" altLang="x-none" b="1">
                  <a:latin typeface="Arial" charset="0"/>
                </a:endParaRPr>
              </a:p>
            </p:txBody>
          </p:sp>
          <p:cxnSp>
            <p:nvCxnSpPr>
              <p:cNvPr id="161823" name="AutoShape 31"/>
              <p:cNvCxnSpPr>
                <a:cxnSpLocks noChangeShapeType="1"/>
              </p:cNvCxnSpPr>
              <p:nvPr/>
            </p:nvCxnSpPr>
            <p:spPr bwMode="auto">
              <a:xfrm>
                <a:off x="1296" y="1710"/>
                <a:ext cx="612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61824" name="Text Box 32"/>
              <p:cNvSpPr txBox="1">
                <a:spLocks noChangeArrowheads="1"/>
              </p:cNvSpPr>
              <p:nvPr/>
            </p:nvSpPr>
            <p:spPr bwMode="auto">
              <a:xfrm>
                <a:off x="1296" y="1776"/>
                <a:ext cx="86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IE" altLang="x-none" sz="1400" b="1">
                    <a:solidFill>
                      <a:schemeClr val="folHlink"/>
                    </a:solidFill>
                    <a:latin typeface="Arial" charset="0"/>
                  </a:rPr>
                  <a:t>F-Takes-D</a:t>
                </a:r>
                <a:endParaRPr lang="en-GB" altLang="x-none" sz="1400" b="1">
                  <a:solidFill>
                    <a:schemeClr val="folHlink"/>
                  </a:solidFill>
                  <a:latin typeface="Arial" charset="0"/>
                </a:endParaRPr>
              </a:p>
            </p:txBody>
          </p:sp>
          <p:sp>
            <p:nvSpPr>
              <p:cNvPr id="161825" name="Rectangle 33"/>
              <p:cNvSpPr>
                <a:spLocks noChangeArrowheads="1"/>
              </p:cNvSpPr>
              <p:nvPr/>
            </p:nvSpPr>
            <p:spPr bwMode="auto">
              <a:xfrm>
                <a:off x="1920" y="2304"/>
                <a:ext cx="864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IE" altLang="x-none" sz="1400" b="1">
                    <a:solidFill>
                      <a:schemeClr val="bg1"/>
                    </a:solidFill>
                    <a:latin typeface="Arial" charset="0"/>
                  </a:rPr>
                  <a:t>WC/FD</a:t>
                </a:r>
                <a:endParaRPr lang="en-GB" altLang="x-none" sz="1400" b="1">
                  <a:solidFill>
                    <a:schemeClr val="bg1"/>
                  </a:solidFill>
                  <a:latin typeface="Arial" charset="0"/>
                </a:endParaRPr>
              </a:p>
            </p:txBody>
          </p:sp>
        </p:grpSp>
        <p:sp>
          <p:nvSpPr>
            <p:cNvPr id="161826" name="Rectangle 34"/>
            <p:cNvSpPr>
              <a:spLocks noChangeArrowheads="1"/>
            </p:cNvSpPr>
            <p:nvPr/>
          </p:nvSpPr>
          <p:spPr bwMode="auto">
            <a:xfrm>
              <a:off x="432" y="3792"/>
              <a:ext cx="864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IE" altLang="x-none" sz="1400" b="1" dirty="0">
                  <a:solidFill>
                    <a:schemeClr val="bg2"/>
                  </a:solidFill>
                  <a:latin typeface="Arial" charset="0"/>
                </a:rPr>
                <a:t>Goal State</a:t>
              </a:r>
              <a:endParaRPr lang="en-GB" altLang="x-none" sz="1400" b="1" dirty="0">
                <a:solidFill>
                  <a:schemeClr val="bg2"/>
                </a:solidFill>
                <a:latin typeface="Arial" charset="0"/>
              </a:endParaRPr>
            </a:p>
          </p:txBody>
        </p:sp>
        <p:grpSp>
          <p:nvGrpSpPr>
            <p:cNvPr id="161827" name="Group 35"/>
            <p:cNvGrpSpPr>
              <a:grpSpLocks/>
            </p:cNvGrpSpPr>
            <p:nvPr/>
          </p:nvGrpSpPr>
          <p:grpSpPr bwMode="auto">
            <a:xfrm>
              <a:off x="1920" y="3072"/>
              <a:ext cx="1728" cy="864"/>
              <a:chOff x="1920" y="2976"/>
              <a:chExt cx="1728" cy="864"/>
            </a:xfrm>
          </p:grpSpPr>
          <p:sp>
            <p:nvSpPr>
              <p:cNvPr id="161828" name="Text Box 36"/>
              <p:cNvSpPr txBox="1">
                <a:spLocks noChangeArrowheads="1"/>
              </p:cNvSpPr>
              <p:nvPr/>
            </p:nvSpPr>
            <p:spPr bwMode="auto">
              <a:xfrm>
                <a:off x="2784" y="3360"/>
                <a:ext cx="86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IE" altLang="x-none" sz="1400" b="1" dirty="0">
                    <a:solidFill>
                      <a:schemeClr val="folHlink"/>
                    </a:solidFill>
                    <a:latin typeface="Arial" charset="0"/>
                  </a:rPr>
                  <a:t>F-Takes-F</a:t>
                </a:r>
                <a:endParaRPr lang="en-GB" altLang="x-none" sz="1400" b="1" dirty="0">
                  <a:solidFill>
                    <a:schemeClr val="folHlink"/>
                  </a:solidFill>
                  <a:latin typeface="Arial" charset="0"/>
                </a:endParaRPr>
              </a:p>
            </p:txBody>
          </p:sp>
          <p:grpSp>
            <p:nvGrpSpPr>
              <p:cNvPr id="161829" name="Group 37"/>
              <p:cNvGrpSpPr>
                <a:grpSpLocks/>
              </p:cNvGrpSpPr>
              <p:nvPr/>
            </p:nvGrpSpPr>
            <p:grpSpPr bwMode="auto">
              <a:xfrm>
                <a:off x="1920" y="2976"/>
                <a:ext cx="1482" cy="864"/>
                <a:chOff x="1920" y="2976"/>
                <a:chExt cx="1482" cy="864"/>
              </a:xfrm>
            </p:grpSpPr>
            <p:grpSp>
              <p:nvGrpSpPr>
                <p:cNvPr id="161830" name="Group 38"/>
                <p:cNvGrpSpPr>
                  <a:grpSpLocks/>
                </p:cNvGrpSpPr>
                <p:nvPr/>
              </p:nvGrpSpPr>
              <p:grpSpPr bwMode="auto">
                <a:xfrm>
                  <a:off x="1920" y="2976"/>
                  <a:ext cx="864" cy="720"/>
                  <a:chOff x="1344" y="1824"/>
                  <a:chExt cx="864" cy="720"/>
                </a:xfrm>
              </p:grpSpPr>
              <p:sp>
                <p:nvSpPr>
                  <p:cNvPr id="161831" name="Freeform 39"/>
                  <p:cNvSpPr>
                    <a:spLocks/>
                  </p:cNvSpPr>
                  <p:nvPr/>
                </p:nvSpPr>
                <p:spPr bwMode="auto">
                  <a:xfrm rot="5400000">
                    <a:off x="1608" y="1800"/>
                    <a:ext cx="288" cy="720"/>
                  </a:xfrm>
                  <a:custGeom>
                    <a:avLst/>
                    <a:gdLst>
                      <a:gd name="T0" fmla="*/ 0 w 2010"/>
                      <a:gd name="T1" fmla="*/ 1098 h 1134"/>
                      <a:gd name="T2" fmla="*/ 108 w 2010"/>
                      <a:gd name="T3" fmla="*/ 1044 h 1134"/>
                      <a:gd name="T4" fmla="*/ 306 w 2010"/>
                      <a:gd name="T5" fmla="*/ 855 h 1134"/>
                      <a:gd name="T6" fmla="*/ 468 w 2010"/>
                      <a:gd name="T7" fmla="*/ 567 h 1134"/>
                      <a:gd name="T8" fmla="*/ 639 w 2010"/>
                      <a:gd name="T9" fmla="*/ 387 h 1134"/>
                      <a:gd name="T10" fmla="*/ 792 w 2010"/>
                      <a:gd name="T11" fmla="*/ 288 h 1134"/>
                      <a:gd name="T12" fmla="*/ 837 w 2010"/>
                      <a:gd name="T13" fmla="*/ 207 h 1134"/>
                      <a:gd name="T14" fmla="*/ 963 w 2010"/>
                      <a:gd name="T15" fmla="*/ 108 h 1134"/>
                      <a:gd name="T16" fmla="*/ 1026 w 2010"/>
                      <a:gd name="T17" fmla="*/ 27 h 1134"/>
                      <a:gd name="T18" fmla="*/ 1125 w 2010"/>
                      <a:gd name="T19" fmla="*/ 0 h 1134"/>
                      <a:gd name="T20" fmla="*/ 1386 w 2010"/>
                      <a:gd name="T21" fmla="*/ 27 h 1134"/>
                      <a:gd name="T22" fmla="*/ 1503 w 2010"/>
                      <a:gd name="T23" fmla="*/ 45 h 1134"/>
                      <a:gd name="T24" fmla="*/ 1710 w 2010"/>
                      <a:gd name="T25" fmla="*/ 72 h 1134"/>
                      <a:gd name="T26" fmla="*/ 1836 w 2010"/>
                      <a:gd name="T27" fmla="*/ 27 h 1134"/>
                      <a:gd name="T28" fmla="*/ 1890 w 2010"/>
                      <a:gd name="T29" fmla="*/ 9 h 1134"/>
                      <a:gd name="T30" fmla="*/ 1998 w 2010"/>
                      <a:gd name="T31" fmla="*/ 18 h 1134"/>
                      <a:gd name="T32" fmla="*/ 1980 w 2010"/>
                      <a:gd name="T33" fmla="*/ 54 h 1134"/>
                      <a:gd name="T34" fmla="*/ 1935 w 2010"/>
                      <a:gd name="T35" fmla="*/ 99 h 1134"/>
                      <a:gd name="T36" fmla="*/ 1944 w 2010"/>
                      <a:gd name="T37" fmla="*/ 234 h 1134"/>
                      <a:gd name="T38" fmla="*/ 1908 w 2010"/>
                      <a:gd name="T39" fmla="*/ 270 h 1134"/>
                      <a:gd name="T40" fmla="*/ 1890 w 2010"/>
                      <a:gd name="T41" fmla="*/ 297 h 1134"/>
                      <a:gd name="T42" fmla="*/ 1827 w 2010"/>
                      <a:gd name="T43" fmla="*/ 468 h 1134"/>
                      <a:gd name="T44" fmla="*/ 1881 w 2010"/>
                      <a:gd name="T45" fmla="*/ 612 h 1134"/>
                      <a:gd name="T46" fmla="*/ 1845 w 2010"/>
                      <a:gd name="T47" fmla="*/ 765 h 1134"/>
                      <a:gd name="T48" fmla="*/ 1818 w 2010"/>
                      <a:gd name="T49" fmla="*/ 873 h 1134"/>
                      <a:gd name="T50" fmla="*/ 1746 w 2010"/>
                      <a:gd name="T51" fmla="*/ 891 h 1134"/>
                      <a:gd name="T52" fmla="*/ 1674 w 2010"/>
                      <a:gd name="T53" fmla="*/ 981 h 1134"/>
                      <a:gd name="T54" fmla="*/ 1656 w 2010"/>
                      <a:gd name="T55" fmla="*/ 1035 h 1134"/>
                      <a:gd name="T56" fmla="*/ 1647 w 2010"/>
                      <a:gd name="T57" fmla="*/ 1071 h 1134"/>
                      <a:gd name="T58" fmla="*/ 1629 w 2010"/>
                      <a:gd name="T59" fmla="*/ 1098 h 1134"/>
                      <a:gd name="T60" fmla="*/ 1620 w 2010"/>
                      <a:gd name="T61" fmla="*/ 1125 h 1134"/>
                      <a:gd name="T62" fmla="*/ 1593 w 2010"/>
                      <a:gd name="T63" fmla="*/ 1134 h 1134"/>
                      <a:gd name="T64" fmla="*/ 1512 w 2010"/>
                      <a:gd name="T65" fmla="*/ 1107 h 1134"/>
                      <a:gd name="T66" fmla="*/ 1485 w 2010"/>
                      <a:gd name="T67" fmla="*/ 1098 h 1134"/>
                      <a:gd name="T68" fmla="*/ 1269 w 2010"/>
                      <a:gd name="T69" fmla="*/ 1134 h 1134"/>
                      <a:gd name="T70" fmla="*/ 1116 w 2010"/>
                      <a:gd name="T71" fmla="*/ 1116 h 1134"/>
                      <a:gd name="T72" fmla="*/ 1008 w 2010"/>
                      <a:gd name="T73" fmla="*/ 1098 h 1134"/>
                      <a:gd name="T74" fmla="*/ 954 w 2010"/>
                      <a:gd name="T75" fmla="*/ 1089 h 1134"/>
                      <a:gd name="T76" fmla="*/ 477 w 2010"/>
                      <a:gd name="T77" fmla="*/ 1098 h 1134"/>
                      <a:gd name="T78" fmla="*/ 261 w 2010"/>
                      <a:gd name="T79" fmla="*/ 1071 h 1134"/>
                      <a:gd name="T80" fmla="*/ 54 w 2010"/>
                      <a:gd name="T81" fmla="*/ 1089 h 1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</a:cxnLst>
                    <a:rect l="0" t="0" r="r" b="b"/>
                    <a:pathLst>
                      <a:path w="2010" h="1134">
                        <a:moveTo>
                          <a:pt x="0" y="1098"/>
                        </a:moveTo>
                        <a:cubicBezTo>
                          <a:pt x="49" y="1088"/>
                          <a:pt x="73" y="1079"/>
                          <a:pt x="108" y="1044"/>
                        </a:cubicBezTo>
                        <a:cubicBezTo>
                          <a:pt x="137" y="927"/>
                          <a:pt x="220" y="919"/>
                          <a:pt x="306" y="855"/>
                        </a:cubicBezTo>
                        <a:cubicBezTo>
                          <a:pt x="339" y="756"/>
                          <a:pt x="379" y="627"/>
                          <a:pt x="468" y="567"/>
                        </a:cubicBezTo>
                        <a:cubicBezTo>
                          <a:pt x="519" y="491"/>
                          <a:pt x="567" y="445"/>
                          <a:pt x="639" y="387"/>
                        </a:cubicBezTo>
                        <a:cubicBezTo>
                          <a:pt x="689" y="347"/>
                          <a:pt x="730" y="304"/>
                          <a:pt x="792" y="288"/>
                        </a:cubicBezTo>
                        <a:cubicBezTo>
                          <a:pt x="830" y="263"/>
                          <a:pt x="853" y="255"/>
                          <a:pt x="837" y="207"/>
                        </a:cubicBezTo>
                        <a:cubicBezTo>
                          <a:pt x="855" y="153"/>
                          <a:pt x="911" y="125"/>
                          <a:pt x="963" y="108"/>
                        </a:cubicBezTo>
                        <a:cubicBezTo>
                          <a:pt x="971" y="97"/>
                          <a:pt x="1018" y="32"/>
                          <a:pt x="1026" y="27"/>
                        </a:cubicBezTo>
                        <a:cubicBezTo>
                          <a:pt x="1046" y="14"/>
                          <a:pt x="1101" y="6"/>
                          <a:pt x="1125" y="0"/>
                        </a:cubicBezTo>
                        <a:cubicBezTo>
                          <a:pt x="1216" y="6"/>
                          <a:pt x="1297" y="14"/>
                          <a:pt x="1386" y="27"/>
                        </a:cubicBezTo>
                        <a:cubicBezTo>
                          <a:pt x="1429" y="49"/>
                          <a:pt x="1453" y="38"/>
                          <a:pt x="1503" y="45"/>
                        </a:cubicBezTo>
                        <a:cubicBezTo>
                          <a:pt x="1572" y="55"/>
                          <a:pt x="1641" y="63"/>
                          <a:pt x="1710" y="72"/>
                        </a:cubicBezTo>
                        <a:cubicBezTo>
                          <a:pt x="1754" y="61"/>
                          <a:pt x="1793" y="41"/>
                          <a:pt x="1836" y="27"/>
                        </a:cubicBezTo>
                        <a:cubicBezTo>
                          <a:pt x="1854" y="21"/>
                          <a:pt x="1890" y="9"/>
                          <a:pt x="1890" y="9"/>
                        </a:cubicBezTo>
                        <a:cubicBezTo>
                          <a:pt x="1926" y="12"/>
                          <a:pt x="1966" y="2"/>
                          <a:pt x="1998" y="18"/>
                        </a:cubicBezTo>
                        <a:cubicBezTo>
                          <a:pt x="2010" y="24"/>
                          <a:pt x="1988" y="43"/>
                          <a:pt x="1980" y="54"/>
                        </a:cubicBezTo>
                        <a:cubicBezTo>
                          <a:pt x="1967" y="71"/>
                          <a:pt x="1950" y="84"/>
                          <a:pt x="1935" y="99"/>
                        </a:cubicBezTo>
                        <a:cubicBezTo>
                          <a:pt x="1937" y="115"/>
                          <a:pt x="1962" y="209"/>
                          <a:pt x="1944" y="234"/>
                        </a:cubicBezTo>
                        <a:cubicBezTo>
                          <a:pt x="1934" y="248"/>
                          <a:pt x="1919" y="257"/>
                          <a:pt x="1908" y="270"/>
                        </a:cubicBezTo>
                        <a:cubicBezTo>
                          <a:pt x="1901" y="278"/>
                          <a:pt x="1896" y="288"/>
                          <a:pt x="1890" y="297"/>
                        </a:cubicBezTo>
                        <a:cubicBezTo>
                          <a:pt x="1881" y="380"/>
                          <a:pt x="1871" y="402"/>
                          <a:pt x="1827" y="468"/>
                        </a:cubicBezTo>
                        <a:cubicBezTo>
                          <a:pt x="1810" y="536"/>
                          <a:pt x="1834" y="565"/>
                          <a:pt x="1881" y="612"/>
                        </a:cubicBezTo>
                        <a:cubicBezTo>
                          <a:pt x="1897" y="661"/>
                          <a:pt x="1858" y="714"/>
                          <a:pt x="1845" y="765"/>
                        </a:cubicBezTo>
                        <a:cubicBezTo>
                          <a:pt x="1857" y="812"/>
                          <a:pt x="1868" y="823"/>
                          <a:pt x="1818" y="873"/>
                        </a:cubicBezTo>
                        <a:cubicBezTo>
                          <a:pt x="1801" y="890"/>
                          <a:pt x="1769" y="883"/>
                          <a:pt x="1746" y="891"/>
                        </a:cubicBezTo>
                        <a:cubicBezTo>
                          <a:pt x="1725" y="923"/>
                          <a:pt x="1690" y="946"/>
                          <a:pt x="1674" y="981"/>
                        </a:cubicBezTo>
                        <a:cubicBezTo>
                          <a:pt x="1666" y="998"/>
                          <a:pt x="1661" y="1017"/>
                          <a:pt x="1656" y="1035"/>
                        </a:cubicBezTo>
                        <a:cubicBezTo>
                          <a:pt x="1653" y="1047"/>
                          <a:pt x="1652" y="1060"/>
                          <a:pt x="1647" y="1071"/>
                        </a:cubicBezTo>
                        <a:cubicBezTo>
                          <a:pt x="1643" y="1081"/>
                          <a:pt x="1634" y="1088"/>
                          <a:pt x="1629" y="1098"/>
                        </a:cubicBezTo>
                        <a:cubicBezTo>
                          <a:pt x="1625" y="1106"/>
                          <a:pt x="1627" y="1118"/>
                          <a:pt x="1620" y="1125"/>
                        </a:cubicBezTo>
                        <a:cubicBezTo>
                          <a:pt x="1613" y="1132"/>
                          <a:pt x="1602" y="1131"/>
                          <a:pt x="1593" y="1134"/>
                        </a:cubicBezTo>
                        <a:cubicBezTo>
                          <a:pt x="1582" y="1130"/>
                          <a:pt x="1531" y="1113"/>
                          <a:pt x="1512" y="1107"/>
                        </a:cubicBezTo>
                        <a:cubicBezTo>
                          <a:pt x="1503" y="1104"/>
                          <a:pt x="1485" y="1098"/>
                          <a:pt x="1485" y="1098"/>
                        </a:cubicBezTo>
                        <a:cubicBezTo>
                          <a:pt x="1413" y="1110"/>
                          <a:pt x="1341" y="1122"/>
                          <a:pt x="1269" y="1134"/>
                        </a:cubicBezTo>
                        <a:cubicBezTo>
                          <a:pt x="1098" y="1120"/>
                          <a:pt x="1217" y="1134"/>
                          <a:pt x="1116" y="1116"/>
                        </a:cubicBezTo>
                        <a:cubicBezTo>
                          <a:pt x="1080" y="1110"/>
                          <a:pt x="1044" y="1104"/>
                          <a:pt x="1008" y="1098"/>
                        </a:cubicBezTo>
                        <a:cubicBezTo>
                          <a:pt x="990" y="1095"/>
                          <a:pt x="954" y="1089"/>
                          <a:pt x="954" y="1089"/>
                        </a:cubicBezTo>
                        <a:cubicBezTo>
                          <a:pt x="793" y="1095"/>
                          <a:pt x="637" y="1109"/>
                          <a:pt x="477" y="1098"/>
                        </a:cubicBezTo>
                        <a:cubicBezTo>
                          <a:pt x="405" y="1086"/>
                          <a:pt x="333" y="1078"/>
                          <a:pt x="261" y="1071"/>
                        </a:cubicBezTo>
                        <a:cubicBezTo>
                          <a:pt x="192" y="1077"/>
                          <a:pt x="54" y="1089"/>
                          <a:pt x="54" y="1089"/>
                        </a:cubicBezTo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161832" name="Rectangle 40"/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824"/>
                    <a:ext cx="864" cy="720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61833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1920" y="3441"/>
                  <a:ext cx="204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IE" altLang="x-none" b="1">
                      <a:latin typeface="Arial" charset="0"/>
                    </a:rPr>
                    <a:t>F</a:t>
                  </a:r>
                  <a:endParaRPr lang="en-GB" altLang="x-none" b="1">
                    <a:latin typeface="Arial" charset="0"/>
                  </a:endParaRPr>
                </a:p>
              </p:txBody>
            </p:sp>
            <p:sp>
              <p:nvSpPr>
                <p:cNvPr id="161834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2112" y="2985"/>
                  <a:ext cx="252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IE" altLang="x-none" b="1">
                      <a:latin typeface="Arial" charset="0"/>
                    </a:rPr>
                    <a:t>W</a:t>
                  </a:r>
                  <a:endParaRPr lang="en-GB" altLang="x-none" b="1">
                    <a:latin typeface="Arial" charset="0"/>
                  </a:endParaRPr>
                </a:p>
              </p:txBody>
            </p:sp>
            <p:sp>
              <p:nvSpPr>
                <p:cNvPr id="161835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2350" y="3441"/>
                  <a:ext cx="220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IE" altLang="x-none" b="1">
                      <a:latin typeface="Arial" charset="0"/>
                    </a:rPr>
                    <a:t>D</a:t>
                  </a:r>
                  <a:endParaRPr lang="en-GB" altLang="x-none" b="1">
                    <a:latin typeface="Arial" charset="0"/>
                  </a:endParaRPr>
                </a:p>
              </p:txBody>
            </p:sp>
            <p:sp>
              <p:nvSpPr>
                <p:cNvPr id="161836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2542" y="2985"/>
                  <a:ext cx="220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IE" altLang="x-none" b="1">
                      <a:latin typeface="Arial" charset="0"/>
                    </a:rPr>
                    <a:t>C</a:t>
                  </a:r>
                  <a:endParaRPr lang="en-GB" altLang="x-none" b="1">
                    <a:latin typeface="Arial" charset="0"/>
                  </a:endParaRPr>
                </a:p>
              </p:txBody>
            </p:sp>
            <p:cxnSp>
              <p:nvCxnSpPr>
                <p:cNvPr id="161837" name="AutoShape 45"/>
                <p:cNvCxnSpPr>
                  <a:cxnSpLocks noChangeShapeType="1"/>
                </p:cNvCxnSpPr>
                <p:nvPr/>
              </p:nvCxnSpPr>
              <p:spPr bwMode="auto">
                <a:xfrm flipH="1">
                  <a:off x="2790" y="3600"/>
                  <a:ext cx="612" cy="0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61838" name="Rectangle 46"/>
                <p:cNvSpPr>
                  <a:spLocks noChangeArrowheads="1"/>
                </p:cNvSpPr>
                <p:nvPr/>
              </p:nvSpPr>
              <p:spPr bwMode="auto">
                <a:xfrm>
                  <a:off x="1920" y="3696"/>
                  <a:ext cx="864" cy="144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IE" altLang="x-none" sz="1400" b="1">
                      <a:solidFill>
                        <a:schemeClr val="bg1"/>
                      </a:solidFill>
                      <a:latin typeface="Arial" charset="0"/>
                    </a:rPr>
                    <a:t>FD/WC</a:t>
                  </a:r>
                  <a:endParaRPr lang="en-GB" altLang="x-none" sz="1400" b="1">
                    <a:solidFill>
                      <a:schemeClr val="bg1"/>
                    </a:solidFill>
                    <a:latin typeface="Arial" charset="0"/>
                  </a:endParaRPr>
                </a:p>
              </p:txBody>
            </p:sp>
          </p:grpSp>
        </p:grpSp>
        <p:grpSp>
          <p:nvGrpSpPr>
            <p:cNvPr id="161839" name="Group 47"/>
            <p:cNvGrpSpPr>
              <a:grpSpLocks/>
            </p:cNvGrpSpPr>
            <p:nvPr/>
          </p:nvGrpSpPr>
          <p:grpSpPr bwMode="auto">
            <a:xfrm>
              <a:off x="3408" y="3072"/>
              <a:ext cx="1680" cy="864"/>
              <a:chOff x="3408" y="2976"/>
              <a:chExt cx="1680" cy="864"/>
            </a:xfrm>
          </p:grpSpPr>
          <p:sp>
            <p:nvSpPr>
              <p:cNvPr id="161840" name="Text Box 48"/>
              <p:cNvSpPr txBox="1">
                <a:spLocks noChangeArrowheads="1"/>
              </p:cNvSpPr>
              <p:nvPr/>
            </p:nvSpPr>
            <p:spPr bwMode="auto">
              <a:xfrm>
                <a:off x="4224" y="3360"/>
                <a:ext cx="86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IE" altLang="x-none" sz="1400" b="1" dirty="0">
                    <a:solidFill>
                      <a:schemeClr val="folHlink"/>
                    </a:solidFill>
                    <a:latin typeface="Arial" charset="0"/>
                  </a:rPr>
                  <a:t>F-Takes-C</a:t>
                </a:r>
                <a:endParaRPr lang="en-GB" altLang="x-none" sz="1400" b="1" dirty="0">
                  <a:solidFill>
                    <a:schemeClr val="folHlink"/>
                  </a:solidFill>
                  <a:latin typeface="Arial" charset="0"/>
                </a:endParaRPr>
              </a:p>
            </p:txBody>
          </p:sp>
          <p:grpSp>
            <p:nvGrpSpPr>
              <p:cNvPr id="161841" name="Group 49"/>
              <p:cNvGrpSpPr>
                <a:grpSpLocks/>
              </p:cNvGrpSpPr>
              <p:nvPr/>
            </p:nvGrpSpPr>
            <p:grpSpPr bwMode="auto">
              <a:xfrm>
                <a:off x="3408" y="2976"/>
                <a:ext cx="1440" cy="864"/>
                <a:chOff x="3408" y="2976"/>
                <a:chExt cx="1440" cy="864"/>
              </a:xfrm>
            </p:grpSpPr>
            <p:grpSp>
              <p:nvGrpSpPr>
                <p:cNvPr id="161842" name="Group 50"/>
                <p:cNvGrpSpPr>
                  <a:grpSpLocks/>
                </p:cNvGrpSpPr>
                <p:nvPr/>
              </p:nvGrpSpPr>
              <p:grpSpPr bwMode="auto">
                <a:xfrm>
                  <a:off x="3408" y="2976"/>
                  <a:ext cx="864" cy="720"/>
                  <a:chOff x="1344" y="1824"/>
                  <a:chExt cx="864" cy="720"/>
                </a:xfrm>
              </p:grpSpPr>
              <p:sp>
                <p:nvSpPr>
                  <p:cNvPr id="161843" name="Freeform 51"/>
                  <p:cNvSpPr>
                    <a:spLocks/>
                  </p:cNvSpPr>
                  <p:nvPr/>
                </p:nvSpPr>
                <p:spPr bwMode="auto">
                  <a:xfrm rot="5400000">
                    <a:off x="1608" y="1800"/>
                    <a:ext cx="288" cy="720"/>
                  </a:xfrm>
                  <a:custGeom>
                    <a:avLst/>
                    <a:gdLst>
                      <a:gd name="T0" fmla="*/ 0 w 2010"/>
                      <a:gd name="T1" fmla="*/ 1098 h 1134"/>
                      <a:gd name="T2" fmla="*/ 108 w 2010"/>
                      <a:gd name="T3" fmla="*/ 1044 h 1134"/>
                      <a:gd name="T4" fmla="*/ 306 w 2010"/>
                      <a:gd name="T5" fmla="*/ 855 h 1134"/>
                      <a:gd name="T6" fmla="*/ 468 w 2010"/>
                      <a:gd name="T7" fmla="*/ 567 h 1134"/>
                      <a:gd name="T8" fmla="*/ 639 w 2010"/>
                      <a:gd name="T9" fmla="*/ 387 h 1134"/>
                      <a:gd name="T10" fmla="*/ 792 w 2010"/>
                      <a:gd name="T11" fmla="*/ 288 h 1134"/>
                      <a:gd name="T12" fmla="*/ 837 w 2010"/>
                      <a:gd name="T13" fmla="*/ 207 h 1134"/>
                      <a:gd name="T14" fmla="*/ 963 w 2010"/>
                      <a:gd name="T15" fmla="*/ 108 h 1134"/>
                      <a:gd name="T16" fmla="*/ 1026 w 2010"/>
                      <a:gd name="T17" fmla="*/ 27 h 1134"/>
                      <a:gd name="T18" fmla="*/ 1125 w 2010"/>
                      <a:gd name="T19" fmla="*/ 0 h 1134"/>
                      <a:gd name="T20" fmla="*/ 1386 w 2010"/>
                      <a:gd name="T21" fmla="*/ 27 h 1134"/>
                      <a:gd name="T22" fmla="*/ 1503 w 2010"/>
                      <a:gd name="T23" fmla="*/ 45 h 1134"/>
                      <a:gd name="T24" fmla="*/ 1710 w 2010"/>
                      <a:gd name="T25" fmla="*/ 72 h 1134"/>
                      <a:gd name="T26" fmla="*/ 1836 w 2010"/>
                      <a:gd name="T27" fmla="*/ 27 h 1134"/>
                      <a:gd name="T28" fmla="*/ 1890 w 2010"/>
                      <a:gd name="T29" fmla="*/ 9 h 1134"/>
                      <a:gd name="T30" fmla="*/ 1998 w 2010"/>
                      <a:gd name="T31" fmla="*/ 18 h 1134"/>
                      <a:gd name="T32" fmla="*/ 1980 w 2010"/>
                      <a:gd name="T33" fmla="*/ 54 h 1134"/>
                      <a:gd name="T34" fmla="*/ 1935 w 2010"/>
                      <a:gd name="T35" fmla="*/ 99 h 1134"/>
                      <a:gd name="T36" fmla="*/ 1944 w 2010"/>
                      <a:gd name="T37" fmla="*/ 234 h 1134"/>
                      <a:gd name="T38" fmla="*/ 1908 w 2010"/>
                      <a:gd name="T39" fmla="*/ 270 h 1134"/>
                      <a:gd name="T40" fmla="*/ 1890 w 2010"/>
                      <a:gd name="T41" fmla="*/ 297 h 1134"/>
                      <a:gd name="T42" fmla="*/ 1827 w 2010"/>
                      <a:gd name="T43" fmla="*/ 468 h 1134"/>
                      <a:gd name="T44" fmla="*/ 1881 w 2010"/>
                      <a:gd name="T45" fmla="*/ 612 h 1134"/>
                      <a:gd name="T46" fmla="*/ 1845 w 2010"/>
                      <a:gd name="T47" fmla="*/ 765 h 1134"/>
                      <a:gd name="T48" fmla="*/ 1818 w 2010"/>
                      <a:gd name="T49" fmla="*/ 873 h 1134"/>
                      <a:gd name="T50" fmla="*/ 1746 w 2010"/>
                      <a:gd name="T51" fmla="*/ 891 h 1134"/>
                      <a:gd name="T52" fmla="*/ 1674 w 2010"/>
                      <a:gd name="T53" fmla="*/ 981 h 1134"/>
                      <a:gd name="T54" fmla="*/ 1656 w 2010"/>
                      <a:gd name="T55" fmla="*/ 1035 h 1134"/>
                      <a:gd name="T56" fmla="*/ 1647 w 2010"/>
                      <a:gd name="T57" fmla="*/ 1071 h 1134"/>
                      <a:gd name="T58" fmla="*/ 1629 w 2010"/>
                      <a:gd name="T59" fmla="*/ 1098 h 1134"/>
                      <a:gd name="T60" fmla="*/ 1620 w 2010"/>
                      <a:gd name="T61" fmla="*/ 1125 h 1134"/>
                      <a:gd name="T62" fmla="*/ 1593 w 2010"/>
                      <a:gd name="T63" fmla="*/ 1134 h 1134"/>
                      <a:gd name="T64" fmla="*/ 1512 w 2010"/>
                      <a:gd name="T65" fmla="*/ 1107 h 1134"/>
                      <a:gd name="T66" fmla="*/ 1485 w 2010"/>
                      <a:gd name="T67" fmla="*/ 1098 h 1134"/>
                      <a:gd name="T68" fmla="*/ 1269 w 2010"/>
                      <a:gd name="T69" fmla="*/ 1134 h 1134"/>
                      <a:gd name="T70" fmla="*/ 1116 w 2010"/>
                      <a:gd name="T71" fmla="*/ 1116 h 1134"/>
                      <a:gd name="T72" fmla="*/ 1008 w 2010"/>
                      <a:gd name="T73" fmla="*/ 1098 h 1134"/>
                      <a:gd name="T74" fmla="*/ 954 w 2010"/>
                      <a:gd name="T75" fmla="*/ 1089 h 1134"/>
                      <a:gd name="T76" fmla="*/ 477 w 2010"/>
                      <a:gd name="T77" fmla="*/ 1098 h 1134"/>
                      <a:gd name="T78" fmla="*/ 261 w 2010"/>
                      <a:gd name="T79" fmla="*/ 1071 h 1134"/>
                      <a:gd name="T80" fmla="*/ 54 w 2010"/>
                      <a:gd name="T81" fmla="*/ 1089 h 1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</a:cxnLst>
                    <a:rect l="0" t="0" r="r" b="b"/>
                    <a:pathLst>
                      <a:path w="2010" h="1134">
                        <a:moveTo>
                          <a:pt x="0" y="1098"/>
                        </a:moveTo>
                        <a:cubicBezTo>
                          <a:pt x="49" y="1088"/>
                          <a:pt x="73" y="1079"/>
                          <a:pt x="108" y="1044"/>
                        </a:cubicBezTo>
                        <a:cubicBezTo>
                          <a:pt x="137" y="927"/>
                          <a:pt x="220" y="919"/>
                          <a:pt x="306" y="855"/>
                        </a:cubicBezTo>
                        <a:cubicBezTo>
                          <a:pt x="339" y="756"/>
                          <a:pt x="379" y="627"/>
                          <a:pt x="468" y="567"/>
                        </a:cubicBezTo>
                        <a:cubicBezTo>
                          <a:pt x="519" y="491"/>
                          <a:pt x="567" y="445"/>
                          <a:pt x="639" y="387"/>
                        </a:cubicBezTo>
                        <a:cubicBezTo>
                          <a:pt x="689" y="347"/>
                          <a:pt x="730" y="304"/>
                          <a:pt x="792" y="288"/>
                        </a:cubicBezTo>
                        <a:cubicBezTo>
                          <a:pt x="830" y="263"/>
                          <a:pt x="853" y="255"/>
                          <a:pt x="837" y="207"/>
                        </a:cubicBezTo>
                        <a:cubicBezTo>
                          <a:pt x="855" y="153"/>
                          <a:pt x="911" y="125"/>
                          <a:pt x="963" y="108"/>
                        </a:cubicBezTo>
                        <a:cubicBezTo>
                          <a:pt x="971" y="97"/>
                          <a:pt x="1018" y="32"/>
                          <a:pt x="1026" y="27"/>
                        </a:cubicBezTo>
                        <a:cubicBezTo>
                          <a:pt x="1046" y="14"/>
                          <a:pt x="1101" y="6"/>
                          <a:pt x="1125" y="0"/>
                        </a:cubicBezTo>
                        <a:cubicBezTo>
                          <a:pt x="1216" y="6"/>
                          <a:pt x="1297" y="14"/>
                          <a:pt x="1386" y="27"/>
                        </a:cubicBezTo>
                        <a:cubicBezTo>
                          <a:pt x="1429" y="49"/>
                          <a:pt x="1453" y="38"/>
                          <a:pt x="1503" y="45"/>
                        </a:cubicBezTo>
                        <a:cubicBezTo>
                          <a:pt x="1572" y="55"/>
                          <a:pt x="1641" y="63"/>
                          <a:pt x="1710" y="72"/>
                        </a:cubicBezTo>
                        <a:cubicBezTo>
                          <a:pt x="1754" y="61"/>
                          <a:pt x="1793" y="41"/>
                          <a:pt x="1836" y="27"/>
                        </a:cubicBezTo>
                        <a:cubicBezTo>
                          <a:pt x="1854" y="21"/>
                          <a:pt x="1890" y="9"/>
                          <a:pt x="1890" y="9"/>
                        </a:cubicBezTo>
                        <a:cubicBezTo>
                          <a:pt x="1926" y="12"/>
                          <a:pt x="1966" y="2"/>
                          <a:pt x="1998" y="18"/>
                        </a:cubicBezTo>
                        <a:cubicBezTo>
                          <a:pt x="2010" y="24"/>
                          <a:pt x="1988" y="43"/>
                          <a:pt x="1980" y="54"/>
                        </a:cubicBezTo>
                        <a:cubicBezTo>
                          <a:pt x="1967" y="71"/>
                          <a:pt x="1950" y="84"/>
                          <a:pt x="1935" y="99"/>
                        </a:cubicBezTo>
                        <a:cubicBezTo>
                          <a:pt x="1937" y="115"/>
                          <a:pt x="1962" y="209"/>
                          <a:pt x="1944" y="234"/>
                        </a:cubicBezTo>
                        <a:cubicBezTo>
                          <a:pt x="1934" y="248"/>
                          <a:pt x="1919" y="257"/>
                          <a:pt x="1908" y="270"/>
                        </a:cubicBezTo>
                        <a:cubicBezTo>
                          <a:pt x="1901" y="278"/>
                          <a:pt x="1896" y="288"/>
                          <a:pt x="1890" y="297"/>
                        </a:cubicBezTo>
                        <a:cubicBezTo>
                          <a:pt x="1881" y="380"/>
                          <a:pt x="1871" y="402"/>
                          <a:pt x="1827" y="468"/>
                        </a:cubicBezTo>
                        <a:cubicBezTo>
                          <a:pt x="1810" y="536"/>
                          <a:pt x="1834" y="565"/>
                          <a:pt x="1881" y="612"/>
                        </a:cubicBezTo>
                        <a:cubicBezTo>
                          <a:pt x="1897" y="661"/>
                          <a:pt x="1858" y="714"/>
                          <a:pt x="1845" y="765"/>
                        </a:cubicBezTo>
                        <a:cubicBezTo>
                          <a:pt x="1857" y="812"/>
                          <a:pt x="1868" y="823"/>
                          <a:pt x="1818" y="873"/>
                        </a:cubicBezTo>
                        <a:cubicBezTo>
                          <a:pt x="1801" y="890"/>
                          <a:pt x="1769" y="883"/>
                          <a:pt x="1746" y="891"/>
                        </a:cubicBezTo>
                        <a:cubicBezTo>
                          <a:pt x="1725" y="923"/>
                          <a:pt x="1690" y="946"/>
                          <a:pt x="1674" y="981"/>
                        </a:cubicBezTo>
                        <a:cubicBezTo>
                          <a:pt x="1666" y="998"/>
                          <a:pt x="1661" y="1017"/>
                          <a:pt x="1656" y="1035"/>
                        </a:cubicBezTo>
                        <a:cubicBezTo>
                          <a:pt x="1653" y="1047"/>
                          <a:pt x="1652" y="1060"/>
                          <a:pt x="1647" y="1071"/>
                        </a:cubicBezTo>
                        <a:cubicBezTo>
                          <a:pt x="1643" y="1081"/>
                          <a:pt x="1634" y="1088"/>
                          <a:pt x="1629" y="1098"/>
                        </a:cubicBezTo>
                        <a:cubicBezTo>
                          <a:pt x="1625" y="1106"/>
                          <a:pt x="1627" y="1118"/>
                          <a:pt x="1620" y="1125"/>
                        </a:cubicBezTo>
                        <a:cubicBezTo>
                          <a:pt x="1613" y="1132"/>
                          <a:pt x="1602" y="1131"/>
                          <a:pt x="1593" y="1134"/>
                        </a:cubicBezTo>
                        <a:cubicBezTo>
                          <a:pt x="1582" y="1130"/>
                          <a:pt x="1531" y="1113"/>
                          <a:pt x="1512" y="1107"/>
                        </a:cubicBezTo>
                        <a:cubicBezTo>
                          <a:pt x="1503" y="1104"/>
                          <a:pt x="1485" y="1098"/>
                          <a:pt x="1485" y="1098"/>
                        </a:cubicBezTo>
                        <a:cubicBezTo>
                          <a:pt x="1413" y="1110"/>
                          <a:pt x="1341" y="1122"/>
                          <a:pt x="1269" y="1134"/>
                        </a:cubicBezTo>
                        <a:cubicBezTo>
                          <a:pt x="1098" y="1120"/>
                          <a:pt x="1217" y="1134"/>
                          <a:pt x="1116" y="1116"/>
                        </a:cubicBezTo>
                        <a:cubicBezTo>
                          <a:pt x="1080" y="1110"/>
                          <a:pt x="1044" y="1104"/>
                          <a:pt x="1008" y="1098"/>
                        </a:cubicBezTo>
                        <a:cubicBezTo>
                          <a:pt x="990" y="1095"/>
                          <a:pt x="954" y="1089"/>
                          <a:pt x="954" y="1089"/>
                        </a:cubicBezTo>
                        <a:cubicBezTo>
                          <a:pt x="793" y="1095"/>
                          <a:pt x="637" y="1109"/>
                          <a:pt x="477" y="1098"/>
                        </a:cubicBezTo>
                        <a:cubicBezTo>
                          <a:pt x="405" y="1086"/>
                          <a:pt x="333" y="1078"/>
                          <a:pt x="261" y="1071"/>
                        </a:cubicBezTo>
                        <a:cubicBezTo>
                          <a:pt x="192" y="1077"/>
                          <a:pt x="54" y="1089"/>
                          <a:pt x="54" y="1089"/>
                        </a:cubicBezTo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161844" name="Rectangle 52"/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824"/>
                    <a:ext cx="864" cy="720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61845" name="Text Box 53"/>
                <p:cNvSpPr txBox="1">
                  <a:spLocks noChangeArrowheads="1"/>
                </p:cNvSpPr>
                <p:nvPr/>
              </p:nvSpPr>
              <p:spPr bwMode="auto">
                <a:xfrm>
                  <a:off x="3408" y="2976"/>
                  <a:ext cx="204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IE" altLang="x-none" b="1">
                      <a:latin typeface="Arial" charset="0"/>
                    </a:rPr>
                    <a:t>F</a:t>
                  </a:r>
                  <a:endParaRPr lang="en-GB" altLang="x-none" b="1">
                    <a:latin typeface="Arial" charset="0"/>
                  </a:endParaRPr>
                </a:p>
              </p:txBody>
            </p:sp>
            <p:sp>
              <p:nvSpPr>
                <p:cNvPr id="161846" name="Text Box 54"/>
                <p:cNvSpPr txBox="1">
                  <a:spLocks noChangeArrowheads="1"/>
                </p:cNvSpPr>
                <p:nvPr/>
              </p:nvSpPr>
              <p:spPr bwMode="auto">
                <a:xfrm>
                  <a:off x="3600" y="2976"/>
                  <a:ext cx="252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IE" altLang="x-none" b="1">
                      <a:latin typeface="Arial" charset="0"/>
                    </a:rPr>
                    <a:t>W</a:t>
                  </a:r>
                  <a:endParaRPr lang="en-GB" altLang="x-none" b="1">
                    <a:latin typeface="Arial" charset="0"/>
                  </a:endParaRPr>
                </a:p>
              </p:txBody>
            </p:sp>
            <p:sp>
              <p:nvSpPr>
                <p:cNvPr id="161847" name="Text Box 55"/>
                <p:cNvSpPr txBox="1">
                  <a:spLocks noChangeArrowheads="1"/>
                </p:cNvSpPr>
                <p:nvPr/>
              </p:nvSpPr>
              <p:spPr bwMode="auto">
                <a:xfrm>
                  <a:off x="3838" y="3441"/>
                  <a:ext cx="220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IE" altLang="x-none" b="1">
                      <a:latin typeface="Arial" charset="0"/>
                    </a:rPr>
                    <a:t>D</a:t>
                  </a:r>
                  <a:endParaRPr lang="en-GB" altLang="x-none" b="1">
                    <a:latin typeface="Arial" charset="0"/>
                  </a:endParaRPr>
                </a:p>
              </p:txBody>
            </p:sp>
            <p:sp>
              <p:nvSpPr>
                <p:cNvPr id="161848" name="Text Box 56"/>
                <p:cNvSpPr txBox="1">
                  <a:spLocks noChangeArrowheads="1"/>
                </p:cNvSpPr>
                <p:nvPr/>
              </p:nvSpPr>
              <p:spPr bwMode="auto">
                <a:xfrm>
                  <a:off x="4030" y="2976"/>
                  <a:ext cx="220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IE" altLang="x-none" b="1">
                      <a:latin typeface="Arial" charset="0"/>
                    </a:rPr>
                    <a:t>C</a:t>
                  </a:r>
                  <a:endParaRPr lang="en-GB" altLang="x-none" b="1">
                    <a:latin typeface="Arial" charset="0"/>
                  </a:endParaRPr>
                </a:p>
              </p:txBody>
            </p:sp>
            <p:cxnSp>
              <p:nvCxnSpPr>
                <p:cNvPr id="161849" name="AutoShape 57"/>
                <p:cNvCxnSpPr>
                  <a:cxnSpLocks noChangeShapeType="1"/>
                  <a:stCxn id="161855" idx="1"/>
                </p:cNvCxnSpPr>
                <p:nvPr/>
              </p:nvCxnSpPr>
              <p:spPr bwMode="auto">
                <a:xfrm flipH="1">
                  <a:off x="4278" y="3599"/>
                  <a:ext cx="570" cy="2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61850" name="Rectangle 58"/>
                <p:cNvSpPr>
                  <a:spLocks noChangeArrowheads="1"/>
                </p:cNvSpPr>
                <p:nvPr/>
              </p:nvSpPr>
              <p:spPr bwMode="auto">
                <a:xfrm>
                  <a:off x="3408" y="3696"/>
                  <a:ext cx="864" cy="144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IE" altLang="x-none" sz="1400" b="1">
                      <a:solidFill>
                        <a:schemeClr val="bg1"/>
                      </a:solidFill>
                      <a:latin typeface="Arial" charset="0"/>
                    </a:rPr>
                    <a:t>D/FWC</a:t>
                  </a:r>
                  <a:endParaRPr lang="en-GB" altLang="x-none" sz="1400" b="1">
                    <a:solidFill>
                      <a:schemeClr val="bg1"/>
                    </a:solidFill>
                    <a:latin typeface="Arial" charset="0"/>
                  </a:endParaRPr>
                </a:p>
              </p:txBody>
            </p:sp>
          </p:grpSp>
        </p:grpSp>
        <p:grpSp>
          <p:nvGrpSpPr>
            <p:cNvPr id="161851" name="Group 59"/>
            <p:cNvGrpSpPr>
              <a:grpSpLocks/>
            </p:cNvGrpSpPr>
            <p:nvPr/>
          </p:nvGrpSpPr>
          <p:grpSpPr bwMode="auto">
            <a:xfrm>
              <a:off x="4848" y="2412"/>
              <a:ext cx="912" cy="1524"/>
              <a:chOff x="4848" y="2358"/>
              <a:chExt cx="912" cy="1524"/>
            </a:xfrm>
          </p:grpSpPr>
          <p:grpSp>
            <p:nvGrpSpPr>
              <p:cNvPr id="161852" name="Group 60"/>
              <p:cNvGrpSpPr>
                <a:grpSpLocks/>
              </p:cNvGrpSpPr>
              <p:nvPr/>
            </p:nvGrpSpPr>
            <p:grpSpPr bwMode="auto">
              <a:xfrm>
                <a:off x="4848" y="3018"/>
                <a:ext cx="864" cy="720"/>
                <a:chOff x="1344" y="1824"/>
                <a:chExt cx="864" cy="720"/>
              </a:xfrm>
            </p:grpSpPr>
            <p:sp>
              <p:nvSpPr>
                <p:cNvPr id="161853" name="Freeform 61"/>
                <p:cNvSpPr>
                  <a:spLocks/>
                </p:cNvSpPr>
                <p:nvPr/>
              </p:nvSpPr>
              <p:spPr bwMode="auto">
                <a:xfrm rot="5400000">
                  <a:off x="1608" y="1800"/>
                  <a:ext cx="288" cy="720"/>
                </a:xfrm>
                <a:custGeom>
                  <a:avLst/>
                  <a:gdLst>
                    <a:gd name="T0" fmla="*/ 0 w 2010"/>
                    <a:gd name="T1" fmla="*/ 1098 h 1134"/>
                    <a:gd name="T2" fmla="*/ 108 w 2010"/>
                    <a:gd name="T3" fmla="*/ 1044 h 1134"/>
                    <a:gd name="T4" fmla="*/ 306 w 2010"/>
                    <a:gd name="T5" fmla="*/ 855 h 1134"/>
                    <a:gd name="T6" fmla="*/ 468 w 2010"/>
                    <a:gd name="T7" fmla="*/ 567 h 1134"/>
                    <a:gd name="T8" fmla="*/ 639 w 2010"/>
                    <a:gd name="T9" fmla="*/ 387 h 1134"/>
                    <a:gd name="T10" fmla="*/ 792 w 2010"/>
                    <a:gd name="T11" fmla="*/ 288 h 1134"/>
                    <a:gd name="T12" fmla="*/ 837 w 2010"/>
                    <a:gd name="T13" fmla="*/ 207 h 1134"/>
                    <a:gd name="T14" fmla="*/ 963 w 2010"/>
                    <a:gd name="T15" fmla="*/ 108 h 1134"/>
                    <a:gd name="T16" fmla="*/ 1026 w 2010"/>
                    <a:gd name="T17" fmla="*/ 27 h 1134"/>
                    <a:gd name="T18" fmla="*/ 1125 w 2010"/>
                    <a:gd name="T19" fmla="*/ 0 h 1134"/>
                    <a:gd name="T20" fmla="*/ 1386 w 2010"/>
                    <a:gd name="T21" fmla="*/ 27 h 1134"/>
                    <a:gd name="T22" fmla="*/ 1503 w 2010"/>
                    <a:gd name="T23" fmla="*/ 45 h 1134"/>
                    <a:gd name="T24" fmla="*/ 1710 w 2010"/>
                    <a:gd name="T25" fmla="*/ 72 h 1134"/>
                    <a:gd name="T26" fmla="*/ 1836 w 2010"/>
                    <a:gd name="T27" fmla="*/ 27 h 1134"/>
                    <a:gd name="T28" fmla="*/ 1890 w 2010"/>
                    <a:gd name="T29" fmla="*/ 9 h 1134"/>
                    <a:gd name="T30" fmla="*/ 1998 w 2010"/>
                    <a:gd name="T31" fmla="*/ 18 h 1134"/>
                    <a:gd name="T32" fmla="*/ 1980 w 2010"/>
                    <a:gd name="T33" fmla="*/ 54 h 1134"/>
                    <a:gd name="T34" fmla="*/ 1935 w 2010"/>
                    <a:gd name="T35" fmla="*/ 99 h 1134"/>
                    <a:gd name="T36" fmla="*/ 1944 w 2010"/>
                    <a:gd name="T37" fmla="*/ 234 h 1134"/>
                    <a:gd name="T38" fmla="*/ 1908 w 2010"/>
                    <a:gd name="T39" fmla="*/ 270 h 1134"/>
                    <a:gd name="T40" fmla="*/ 1890 w 2010"/>
                    <a:gd name="T41" fmla="*/ 297 h 1134"/>
                    <a:gd name="T42" fmla="*/ 1827 w 2010"/>
                    <a:gd name="T43" fmla="*/ 468 h 1134"/>
                    <a:gd name="T44" fmla="*/ 1881 w 2010"/>
                    <a:gd name="T45" fmla="*/ 612 h 1134"/>
                    <a:gd name="T46" fmla="*/ 1845 w 2010"/>
                    <a:gd name="T47" fmla="*/ 765 h 1134"/>
                    <a:gd name="T48" fmla="*/ 1818 w 2010"/>
                    <a:gd name="T49" fmla="*/ 873 h 1134"/>
                    <a:gd name="T50" fmla="*/ 1746 w 2010"/>
                    <a:gd name="T51" fmla="*/ 891 h 1134"/>
                    <a:gd name="T52" fmla="*/ 1674 w 2010"/>
                    <a:gd name="T53" fmla="*/ 981 h 1134"/>
                    <a:gd name="T54" fmla="*/ 1656 w 2010"/>
                    <a:gd name="T55" fmla="*/ 1035 h 1134"/>
                    <a:gd name="T56" fmla="*/ 1647 w 2010"/>
                    <a:gd name="T57" fmla="*/ 1071 h 1134"/>
                    <a:gd name="T58" fmla="*/ 1629 w 2010"/>
                    <a:gd name="T59" fmla="*/ 1098 h 1134"/>
                    <a:gd name="T60" fmla="*/ 1620 w 2010"/>
                    <a:gd name="T61" fmla="*/ 1125 h 1134"/>
                    <a:gd name="T62" fmla="*/ 1593 w 2010"/>
                    <a:gd name="T63" fmla="*/ 1134 h 1134"/>
                    <a:gd name="T64" fmla="*/ 1512 w 2010"/>
                    <a:gd name="T65" fmla="*/ 1107 h 1134"/>
                    <a:gd name="T66" fmla="*/ 1485 w 2010"/>
                    <a:gd name="T67" fmla="*/ 1098 h 1134"/>
                    <a:gd name="T68" fmla="*/ 1269 w 2010"/>
                    <a:gd name="T69" fmla="*/ 1134 h 1134"/>
                    <a:gd name="T70" fmla="*/ 1116 w 2010"/>
                    <a:gd name="T71" fmla="*/ 1116 h 1134"/>
                    <a:gd name="T72" fmla="*/ 1008 w 2010"/>
                    <a:gd name="T73" fmla="*/ 1098 h 1134"/>
                    <a:gd name="T74" fmla="*/ 954 w 2010"/>
                    <a:gd name="T75" fmla="*/ 1089 h 1134"/>
                    <a:gd name="T76" fmla="*/ 477 w 2010"/>
                    <a:gd name="T77" fmla="*/ 1098 h 1134"/>
                    <a:gd name="T78" fmla="*/ 261 w 2010"/>
                    <a:gd name="T79" fmla="*/ 1071 h 1134"/>
                    <a:gd name="T80" fmla="*/ 54 w 2010"/>
                    <a:gd name="T81" fmla="*/ 1089 h 1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010" h="1134">
                      <a:moveTo>
                        <a:pt x="0" y="1098"/>
                      </a:moveTo>
                      <a:cubicBezTo>
                        <a:pt x="49" y="1088"/>
                        <a:pt x="73" y="1079"/>
                        <a:pt x="108" y="1044"/>
                      </a:cubicBezTo>
                      <a:cubicBezTo>
                        <a:pt x="137" y="927"/>
                        <a:pt x="220" y="919"/>
                        <a:pt x="306" y="855"/>
                      </a:cubicBezTo>
                      <a:cubicBezTo>
                        <a:pt x="339" y="756"/>
                        <a:pt x="379" y="627"/>
                        <a:pt x="468" y="567"/>
                      </a:cubicBezTo>
                      <a:cubicBezTo>
                        <a:pt x="519" y="491"/>
                        <a:pt x="567" y="445"/>
                        <a:pt x="639" y="387"/>
                      </a:cubicBezTo>
                      <a:cubicBezTo>
                        <a:pt x="689" y="347"/>
                        <a:pt x="730" y="304"/>
                        <a:pt x="792" y="288"/>
                      </a:cubicBezTo>
                      <a:cubicBezTo>
                        <a:pt x="830" y="263"/>
                        <a:pt x="853" y="255"/>
                        <a:pt x="837" y="207"/>
                      </a:cubicBezTo>
                      <a:cubicBezTo>
                        <a:pt x="855" y="153"/>
                        <a:pt x="911" y="125"/>
                        <a:pt x="963" y="108"/>
                      </a:cubicBezTo>
                      <a:cubicBezTo>
                        <a:pt x="971" y="97"/>
                        <a:pt x="1018" y="32"/>
                        <a:pt x="1026" y="27"/>
                      </a:cubicBezTo>
                      <a:cubicBezTo>
                        <a:pt x="1046" y="14"/>
                        <a:pt x="1101" y="6"/>
                        <a:pt x="1125" y="0"/>
                      </a:cubicBezTo>
                      <a:cubicBezTo>
                        <a:pt x="1216" y="6"/>
                        <a:pt x="1297" y="14"/>
                        <a:pt x="1386" y="27"/>
                      </a:cubicBezTo>
                      <a:cubicBezTo>
                        <a:pt x="1429" y="49"/>
                        <a:pt x="1453" y="38"/>
                        <a:pt x="1503" y="45"/>
                      </a:cubicBezTo>
                      <a:cubicBezTo>
                        <a:pt x="1572" y="55"/>
                        <a:pt x="1641" y="63"/>
                        <a:pt x="1710" y="72"/>
                      </a:cubicBezTo>
                      <a:cubicBezTo>
                        <a:pt x="1754" y="61"/>
                        <a:pt x="1793" y="41"/>
                        <a:pt x="1836" y="27"/>
                      </a:cubicBezTo>
                      <a:cubicBezTo>
                        <a:pt x="1854" y="21"/>
                        <a:pt x="1890" y="9"/>
                        <a:pt x="1890" y="9"/>
                      </a:cubicBezTo>
                      <a:cubicBezTo>
                        <a:pt x="1926" y="12"/>
                        <a:pt x="1966" y="2"/>
                        <a:pt x="1998" y="18"/>
                      </a:cubicBezTo>
                      <a:cubicBezTo>
                        <a:pt x="2010" y="24"/>
                        <a:pt x="1988" y="43"/>
                        <a:pt x="1980" y="54"/>
                      </a:cubicBezTo>
                      <a:cubicBezTo>
                        <a:pt x="1967" y="71"/>
                        <a:pt x="1950" y="84"/>
                        <a:pt x="1935" y="99"/>
                      </a:cubicBezTo>
                      <a:cubicBezTo>
                        <a:pt x="1937" y="115"/>
                        <a:pt x="1962" y="209"/>
                        <a:pt x="1944" y="234"/>
                      </a:cubicBezTo>
                      <a:cubicBezTo>
                        <a:pt x="1934" y="248"/>
                        <a:pt x="1919" y="257"/>
                        <a:pt x="1908" y="270"/>
                      </a:cubicBezTo>
                      <a:cubicBezTo>
                        <a:pt x="1901" y="278"/>
                        <a:pt x="1896" y="288"/>
                        <a:pt x="1890" y="297"/>
                      </a:cubicBezTo>
                      <a:cubicBezTo>
                        <a:pt x="1881" y="380"/>
                        <a:pt x="1871" y="402"/>
                        <a:pt x="1827" y="468"/>
                      </a:cubicBezTo>
                      <a:cubicBezTo>
                        <a:pt x="1810" y="536"/>
                        <a:pt x="1834" y="565"/>
                        <a:pt x="1881" y="612"/>
                      </a:cubicBezTo>
                      <a:cubicBezTo>
                        <a:pt x="1897" y="661"/>
                        <a:pt x="1858" y="714"/>
                        <a:pt x="1845" y="765"/>
                      </a:cubicBezTo>
                      <a:cubicBezTo>
                        <a:pt x="1857" y="812"/>
                        <a:pt x="1868" y="823"/>
                        <a:pt x="1818" y="873"/>
                      </a:cubicBezTo>
                      <a:cubicBezTo>
                        <a:pt x="1801" y="890"/>
                        <a:pt x="1769" y="883"/>
                        <a:pt x="1746" y="891"/>
                      </a:cubicBezTo>
                      <a:cubicBezTo>
                        <a:pt x="1725" y="923"/>
                        <a:pt x="1690" y="946"/>
                        <a:pt x="1674" y="981"/>
                      </a:cubicBezTo>
                      <a:cubicBezTo>
                        <a:pt x="1666" y="998"/>
                        <a:pt x="1661" y="1017"/>
                        <a:pt x="1656" y="1035"/>
                      </a:cubicBezTo>
                      <a:cubicBezTo>
                        <a:pt x="1653" y="1047"/>
                        <a:pt x="1652" y="1060"/>
                        <a:pt x="1647" y="1071"/>
                      </a:cubicBezTo>
                      <a:cubicBezTo>
                        <a:pt x="1643" y="1081"/>
                        <a:pt x="1634" y="1088"/>
                        <a:pt x="1629" y="1098"/>
                      </a:cubicBezTo>
                      <a:cubicBezTo>
                        <a:pt x="1625" y="1106"/>
                        <a:pt x="1627" y="1118"/>
                        <a:pt x="1620" y="1125"/>
                      </a:cubicBezTo>
                      <a:cubicBezTo>
                        <a:pt x="1613" y="1132"/>
                        <a:pt x="1602" y="1131"/>
                        <a:pt x="1593" y="1134"/>
                      </a:cubicBezTo>
                      <a:cubicBezTo>
                        <a:pt x="1582" y="1130"/>
                        <a:pt x="1531" y="1113"/>
                        <a:pt x="1512" y="1107"/>
                      </a:cubicBezTo>
                      <a:cubicBezTo>
                        <a:pt x="1503" y="1104"/>
                        <a:pt x="1485" y="1098"/>
                        <a:pt x="1485" y="1098"/>
                      </a:cubicBezTo>
                      <a:cubicBezTo>
                        <a:pt x="1413" y="1110"/>
                        <a:pt x="1341" y="1122"/>
                        <a:pt x="1269" y="1134"/>
                      </a:cubicBezTo>
                      <a:cubicBezTo>
                        <a:pt x="1098" y="1120"/>
                        <a:pt x="1217" y="1134"/>
                        <a:pt x="1116" y="1116"/>
                      </a:cubicBezTo>
                      <a:cubicBezTo>
                        <a:pt x="1080" y="1110"/>
                        <a:pt x="1044" y="1104"/>
                        <a:pt x="1008" y="1098"/>
                      </a:cubicBezTo>
                      <a:cubicBezTo>
                        <a:pt x="990" y="1095"/>
                        <a:pt x="954" y="1089"/>
                        <a:pt x="954" y="1089"/>
                      </a:cubicBezTo>
                      <a:cubicBezTo>
                        <a:pt x="793" y="1095"/>
                        <a:pt x="637" y="1109"/>
                        <a:pt x="477" y="1098"/>
                      </a:cubicBezTo>
                      <a:cubicBezTo>
                        <a:pt x="405" y="1086"/>
                        <a:pt x="333" y="1078"/>
                        <a:pt x="261" y="1071"/>
                      </a:cubicBezTo>
                      <a:cubicBezTo>
                        <a:pt x="192" y="1077"/>
                        <a:pt x="54" y="1089"/>
                        <a:pt x="54" y="1089"/>
                      </a:cubicBezTo>
                    </a:path>
                  </a:pathLst>
                </a:custGeom>
                <a:solidFill>
                  <a:srgbClr val="99CCFF"/>
                </a:solidFill>
                <a:ln w="9525">
                  <a:solidFill>
                    <a:srgbClr val="99CC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1854" name="Rectangle 62"/>
                <p:cNvSpPr>
                  <a:spLocks noChangeArrowheads="1"/>
                </p:cNvSpPr>
                <p:nvPr/>
              </p:nvSpPr>
              <p:spPr bwMode="auto">
                <a:xfrm>
                  <a:off x="1344" y="1824"/>
                  <a:ext cx="864" cy="72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1855" name="Text Box 63"/>
              <p:cNvSpPr txBox="1">
                <a:spLocks noChangeArrowheads="1"/>
              </p:cNvSpPr>
              <p:nvPr/>
            </p:nvSpPr>
            <p:spPr bwMode="auto">
              <a:xfrm>
                <a:off x="4848" y="3483"/>
                <a:ext cx="204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IE" altLang="x-none" b="1">
                    <a:latin typeface="Arial" charset="0"/>
                  </a:rPr>
                  <a:t>F</a:t>
                </a:r>
                <a:endParaRPr lang="en-GB" altLang="x-none" b="1">
                  <a:latin typeface="Arial" charset="0"/>
                </a:endParaRPr>
              </a:p>
            </p:txBody>
          </p:sp>
          <p:sp>
            <p:nvSpPr>
              <p:cNvPr id="161856" name="Text Box 64"/>
              <p:cNvSpPr txBox="1">
                <a:spLocks noChangeArrowheads="1"/>
              </p:cNvSpPr>
              <p:nvPr/>
            </p:nvSpPr>
            <p:spPr bwMode="auto">
              <a:xfrm>
                <a:off x="5040" y="3018"/>
                <a:ext cx="25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IE" altLang="x-none" b="1">
                    <a:latin typeface="Arial" charset="0"/>
                  </a:rPr>
                  <a:t>W</a:t>
                </a:r>
                <a:endParaRPr lang="en-GB" altLang="x-none" b="1">
                  <a:latin typeface="Arial" charset="0"/>
                </a:endParaRPr>
              </a:p>
            </p:txBody>
          </p:sp>
          <p:sp>
            <p:nvSpPr>
              <p:cNvPr id="161857" name="Text Box 65"/>
              <p:cNvSpPr txBox="1">
                <a:spLocks noChangeArrowheads="1"/>
              </p:cNvSpPr>
              <p:nvPr/>
            </p:nvSpPr>
            <p:spPr bwMode="auto">
              <a:xfrm>
                <a:off x="5278" y="3483"/>
                <a:ext cx="220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IE" altLang="x-none" b="1">
                    <a:latin typeface="Arial" charset="0"/>
                  </a:rPr>
                  <a:t>D</a:t>
                </a:r>
                <a:endParaRPr lang="en-GB" altLang="x-none" b="1">
                  <a:latin typeface="Arial" charset="0"/>
                </a:endParaRPr>
              </a:p>
            </p:txBody>
          </p:sp>
          <p:sp>
            <p:nvSpPr>
              <p:cNvPr id="161858" name="Text Box 66"/>
              <p:cNvSpPr txBox="1">
                <a:spLocks noChangeArrowheads="1"/>
              </p:cNvSpPr>
              <p:nvPr/>
            </p:nvSpPr>
            <p:spPr bwMode="auto">
              <a:xfrm>
                <a:off x="5470" y="3483"/>
                <a:ext cx="220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IE" altLang="x-none" b="1">
                    <a:latin typeface="Arial" charset="0"/>
                  </a:rPr>
                  <a:t>C</a:t>
                </a:r>
                <a:endParaRPr lang="en-GB" altLang="x-none" b="1">
                  <a:latin typeface="Arial" charset="0"/>
                </a:endParaRPr>
              </a:p>
            </p:txBody>
          </p:sp>
          <p:cxnSp>
            <p:nvCxnSpPr>
              <p:cNvPr id="161859" name="AutoShape 67"/>
              <p:cNvCxnSpPr>
                <a:cxnSpLocks noChangeShapeType="1"/>
                <a:stCxn id="161865" idx="2"/>
                <a:endCxn id="161854" idx="0"/>
              </p:cNvCxnSpPr>
              <p:nvPr/>
            </p:nvCxnSpPr>
            <p:spPr bwMode="auto">
              <a:xfrm>
                <a:off x="5280" y="2358"/>
                <a:ext cx="0" cy="65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61860" name="Text Box 68"/>
              <p:cNvSpPr txBox="1">
                <a:spLocks noChangeArrowheads="1"/>
              </p:cNvSpPr>
              <p:nvPr/>
            </p:nvSpPr>
            <p:spPr bwMode="auto">
              <a:xfrm>
                <a:off x="4896" y="2668"/>
                <a:ext cx="86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IE" altLang="x-none" sz="1400" b="1" dirty="0">
                    <a:solidFill>
                      <a:schemeClr val="folHlink"/>
                    </a:solidFill>
                    <a:latin typeface="Arial" charset="0"/>
                  </a:rPr>
                  <a:t>F-Takes-D</a:t>
                </a:r>
                <a:endParaRPr lang="en-GB" altLang="x-none" sz="1400" b="1" dirty="0">
                  <a:solidFill>
                    <a:schemeClr val="folHlink"/>
                  </a:solidFill>
                  <a:latin typeface="Arial" charset="0"/>
                </a:endParaRPr>
              </a:p>
            </p:txBody>
          </p:sp>
          <p:sp>
            <p:nvSpPr>
              <p:cNvPr id="161861" name="Rectangle 69"/>
              <p:cNvSpPr>
                <a:spLocks noChangeArrowheads="1"/>
              </p:cNvSpPr>
              <p:nvPr/>
            </p:nvSpPr>
            <p:spPr bwMode="auto">
              <a:xfrm>
                <a:off x="4848" y="3738"/>
                <a:ext cx="864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IE" altLang="x-none" sz="1400" b="1">
                    <a:solidFill>
                      <a:schemeClr val="bg1"/>
                    </a:solidFill>
                    <a:latin typeface="Arial" charset="0"/>
                  </a:rPr>
                  <a:t>FDC/W</a:t>
                </a:r>
                <a:endParaRPr lang="en-GB" altLang="x-none" sz="1400" b="1">
                  <a:solidFill>
                    <a:schemeClr val="bg1"/>
                  </a:solidFill>
                  <a:latin typeface="Arial" charset="0"/>
                </a:endParaRPr>
              </a:p>
            </p:txBody>
          </p:sp>
        </p:grpSp>
        <p:grpSp>
          <p:nvGrpSpPr>
            <p:cNvPr id="161862" name="Group 70"/>
            <p:cNvGrpSpPr>
              <a:grpSpLocks/>
            </p:cNvGrpSpPr>
            <p:nvPr/>
          </p:nvGrpSpPr>
          <p:grpSpPr bwMode="auto">
            <a:xfrm>
              <a:off x="4224" y="1728"/>
              <a:ext cx="1488" cy="858"/>
              <a:chOff x="4224" y="1632"/>
              <a:chExt cx="1488" cy="858"/>
            </a:xfrm>
          </p:grpSpPr>
          <p:grpSp>
            <p:nvGrpSpPr>
              <p:cNvPr id="161863" name="Group 71"/>
              <p:cNvGrpSpPr>
                <a:grpSpLocks/>
              </p:cNvGrpSpPr>
              <p:nvPr/>
            </p:nvGrpSpPr>
            <p:grpSpPr bwMode="auto">
              <a:xfrm>
                <a:off x="4848" y="1632"/>
                <a:ext cx="864" cy="720"/>
                <a:chOff x="1344" y="1824"/>
                <a:chExt cx="864" cy="720"/>
              </a:xfrm>
            </p:grpSpPr>
            <p:sp>
              <p:nvSpPr>
                <p:cNvPr id="161864" name="Freeform 72"/>
                <p:cNvSpPr>
                  <a:spLocks/>
                </p:cNvSpPr>
                <p:nvPr/>
              </p:nvSpPr>
              <p:spPr bwMode="auto">
                <a:xfrm rot="5400000">
                  <a:off x="1608" y="1800"/>
                  <a:ext cx="288" cy="720"/>
                </a:xfrm>
                <a:custGeom>
                  <a:avLst/>
                  <a:gdLst>
                    <a:gd name="T0" fmla="*/ 0 w 2010"/>
                    <a:gd name="T1" fmla="*/ 1098 h 1134"/>
                    <a:gd name="T2" fmla="*/ 108 w 2010"/>
                    <a:gd name="T3" fmla="*/ 1044 h 1134"/>
                    <a:gd name="T4" fmla="*/ 306 w 2010"/>
                    <a:gd name="T5" fmla="*/ 855 h 1134"/>
                    <a:gd name="T6" fmla="*/ 468 w 2010"/>
                    <a:gd name="T7" fmla="*/ 567 h 1134"/>
                    <a:gd name="T8" fmla="*/ 639 w 2010"/>
                    <a:gd name="T9" fmla="*/ 387 h 1134"/>
                    <a:gd name="T10" fmla="*/ 792 w 2010"/>
                    <a:gd name="T11" fmla="*/ 288 h 1134"/>
                    <a:gd name="T12" fmla="*/ 837 w 2010"/>
                    <a:gd name="T13" fmla="*/ 207 h 1134"/>
                    <a:gd name="T14" fmla="*/ 963 w 2010"/>
                    <a:gd name="T15" fmla="*/ 108 h 1134"/>
                    <a:gd name="T16" fmla="*/ 1026 w 2010"/>
                    <a:gd name="T17" fmla="*/ 27 h 1134"/>
                    <a:gd name="T18" fmla="*/ 1125 w 2010"/>
                    <a:gd name="T19" fmla="*/ 0 h 1134"/>
                    <a:gd name="T20" fmla="*/ 1386 w 2010"/>
                    <a:gd name="T21" fmla="*/ 27 h 1134"/>
                    <a:gd name="T22" fmla="*/ 1503 w 2010"/>
                    <a:gd name="T23" fmla="*/ 45 h 1134"/>
                    <a:gd name="T24" fmla="*/ 1710 w 2010"/>
                    <a:gd name="T25" fmla="*/ 72 h 1134"/>
                    <a:gd name="T26" fmla="*/ 1836 w 2010"/>
                    <a:gd name="T27" fmla="*/ 27 h 1134"/>
                    <a:gd name="T28" fmla="*/ 1890 w 2010"/>
                    <a:gd name="T29" fmla="*/ 9 h 1134"/>
                    <a:gd name="T30" fmla="*/ 1998 w 2010"/>
                    <a:gd name="T31" fmla="*/ 18 h 1134"/>
                    <a:gd name="T32" fmla="*/ 1980 w 2010"/>
                    <a:gd name="T33" fmla="*/ 54 h 1134"/>
                    <a:gd name="T34" fmla="*/ 1935 w 2010"/>
                    <a:gd name="T35" fmla="*/ 99 h 1134"/>
                    <a:gd name="T36" fmla="*/ 1944 w 2010"/>
                    <a:gd name="T37" fmla="*/ 234 h 1134"/>
                    <a:gd name="T38" fmla="*/ 1908 w 2010"/>
                    <a:gd name="T39" fmla="*/ 270 h 1134"/>
                    <a:gd name="T40" fmla="*/ 1890 w 2010"/>
                    <a:gd name="T41" fmla="*/ 297 h 1134"/>
                    <a:gd name="T42" fmla="*/ 1827 w 2010"/>
                    <a:gd name="T43" fmla="*/ 468 h 1134"/>
                    <a:gd name="T44" fmla="*/ 1881 w 2010"/>
                    <a:gd name="T45" fmla="*/ 612 h 1134"/>
                    <a:gd name="T46" fmla="*/ 1845 w 2010"/>
                    <a:gd name="T47" fmla="*/ 765 h 1134"/>
                    <a:gd name="T48" fmla="*/ 1818 w 2010"/>
                    <a:gd name="T49" fmla="*/ 873 h 1134"/>
                    <a:gd name="T50" fmla="*/ 1746 w 2010"/>
                    <a:gd name="T51" fmla="*/ 891 h 1134"/>
                    <a:gd name="T52" fmla="*/ 1674 w 2010"/>
                    <a:gd name="T53" fmla="*/ 981 h 1134"/>
                    <a:gd name="T54" fmla="*/ 1656 w 2010"/>
                    <a:gd name="T55" fmla="*/ 1035 h 1134"/>
                    <a:gd name="T56" fmla="*/ 1647 w 2010"/>
                    <a:gd name="T57" fmla="*/ 1071 h 1134"/>
                    <a:gd name="T58" fmla="*/ 1629 w 2010"/>
                    <a:gd name="T59" fmla="*/ 1098 h 1134"/>
                    <a:gd name="T60" fmla="*/ 1620 w 2010"/>
                    <a:gd name="T61" fmla="*/ 1125 h 1134"/>
                    <a:gd name="T62" fmla="*/ 1593 w 2010"/>
                    <a:gd name="T63" fmla="*/ 1134 h 1134"/>
                    <a:gd name="T64" fmla="*/ 1512 w 2010"/>
                    <a:gd name="T65" fmla="*/ 1107 h 1134"/>
                    <a:gd name="T66" fmla="*/ 1485 w 2010"/>
                    <a:gd name="T67" fmla="*/ 1098 h 1134"/>
                    <a:gd name="T68" fmla="*/ 1269 w 2010"/>
                    <a:gd name="T69" fmla="*/ 1134 h 1134"/>
                    <a:gd name="T70" fmla="*/ 1116 w 2010"/>
                    <a:gd name="T71" fmla="*/ 1116 h 1134"/>
                    <a:gd name="T72" fmla="*/ 1008 w 2010"/>
                    <a:gd name="T73" fmla="*/ 1098 h 1134"/>
                    <a:gd name="T74" fmla="*/ 954 w 2010"/>
                    <a:gd name="T75" fmla="*/ 1089 h 1134"/>
                    <a:gd name="T76" fmla="*/ 477 w 2010"/>
                    <a:gd name="T77" fmla="*/ 1098 h 1134"/>
                    <a:gd name="T78" fmla="*/ 261 w 2010"/>
                    <a:gd name="T79" fmla="*/ 1071 h 1134"/>
                    <a:gd name="T80" fmla="*/ 54 w 2010"/>
                    <a:gd name="T81" fmla="*/ 1089 h 1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010" h="1134">
                      <a:moveTo>
                        <a:pt x="0" y="1098"/>
                      </a:moveTo>
                      <a:cubicBezTo>
                        <a:pt x="49" y="1088"/>
                        <a:pt x="73" y="1079"/>
                        <a:pt x="108" y="1044"/>
                      </a:cubicBezTo>
                      <a:cubicBezTo>
                        <a:pt x="137" y="927"/>
                        <a:pt x="220" y="919"/>
                        <a:pt x="306" y="855"/>
                      </a:cubicBezTo>
                      <a:cubicBezTo>
                        <a:pt x="339" y="756"/>
                        <a:pt x="379" y="627"/>
                        <a:pt x="468" y="567"/>
                      </a:cubicBezTo>
                      <a:cubicBezTo>
                        <a:pt x="519" y="491"/>
                        <a:pt x="567" y="445"/>
                        <a:pt x="639" y="387"/>
                      </a:cubicBezTo>
                      <a:cubicBezTo>
                        <a:pt x="689" y="347"/>
                        <a:pt x="730" y="304"/>
                        <a:pt x="792" y="288"/>
                      </a:cubicBezTo>
                      <a:cubicBezTo>
                        <a:pt x="830" y="263"/>
                        <a:pt x="853" y="255"/>
                        <a:pt x="837" y="207"/>
                      </a:cubicBezTo>
                      <a:cubicBezTo>
                        <a:pt x="855" y="153"/>
                        <a:pt x="911" y="125"/>
                        <a:pt x="963" y="108"/>
                      </a:cubicBezTo>
                      <a:cubicBezTo>
                        <a:pt x="971" y="97"/>
                        <a:pt x="1018" y="32"/>
                        <a:pt x="1026" y="27"/>
                      </a:cubicBezTo>
                      <a:cubicBezTo>
                        <a:pt x="1046" y="14"/>
                        <a:pt x="1101" y="6"/>
                        <a:pt x="1125" y="0"/>
                      </a:cubicBezTo>
                      <a:cubicBezTo>
                        <a:pt x="1216" y="6"/>
                        <a:pt x="1297" y="14"/>
                        <a:pt x="1386" y="27"/>
                      </a:cubicBezTo>
                      <a:cubicBezTo>
                        <a:pt x="1429" y="49"/>
                        <a:pt x="1453" y="38"/>
                        <a:pt x="1503" y="45"/>
                      </a:cubicBezTo>
                      <a:cubicBezTo>
                        <a:pt x="1572" y="55"/>
                        <a:pt x="1641" y="63"/>
                        <a:pt x="1710" y="72"/>
                      </a:cubicBezTo>
                      <a:cubicBezTo>
                        <a:pt x="1754" y="61"/>
                        <a:pt x="1793" y="41"/>
                        <a:pt x="1836" y="27"/>
                      </a:cubicBezTo>
                      <a:cubicBezTo>
                        <a:pt x="1854" y="21"/>
                        <a:pt x="1890" y="9"/>
                        <a:pt x="1890" y="9"/>
                      </a:cubicBezTo>
                      <a:cubicBezTo>
                        <a:pt x="1926" y="12"/>
                        <a:pt x="1966" y="2"/>
                        <a:pt x="1998" y="18"/>
                      </a:cubicBezTo>
                      <a:cubicBezTo>
                        <a:pt x="2010" y="24"/>
                        <a:pt x="1988" y="43"/>
                        <a:pt x="1980" y="54"/>
                      </a:cubicBezTo>
                      <a:cubicBezTo>
                        <a:pt x="1967" y="71"/>
                        <a:pt x="1950" y="84"/>
                        <a:pt x="1935" y="99"/>
                      </a:cubicBezTo>
                      <a:cubicBezTo>
                        <a:pt x="1937" y="115"/>
                        <a:pt x="1962" y="209"/>
                        <a:pt x="1944" y="234"/>
                      </a:cubicBezTo>
                      <a:cubicBezTo>
                        <a:pt x="1934" y="248"/>
                        <a:pt x="1919" y="257"/>
                        <a:pt x="1908" y="270"/>
                      </a:cubicBezTo>
                      <a:cubicBezTo>
                        <a:pt x="1901" y="278"/>
                        <a:pt x="1896" y="288"/>
                        <a:pt x="1890" y="297"/>
                      </a:cubicBezTo>
                      <a:cubicBezTo>
                        <a:pt x="1881" y="380"/>
                        <a:pt x="1871" y="402"/>
                        <a:pt x="1827" y="468"/>
                      </a:cubicBezTo>
                      <a:cubicBezTo>
                        <a:pt x="1810" y="536"/>
                        <a:pt x="1834" y="565"/>
                        <a:pt x="1881" y="612"/>
                      </a:cubicBezTo>
                      <a:cubicBezTo>
                        <a:pt x="1897" y="661"/>
                        <a:pt x="1858" y="714"/>
                        <a:pt x="1845" y="765"/>
                      </a:cubicBezTo>
                      <a:cubicBezTo>
                        <a:pt x="1857" y="812"/>
                        <a:pt x="1868" y="823"/>
                        <a:pt x="1818" y="873"/>
                      </a:cubicBezTo>
                      <a:cubicBezTo>
                        <a:pt x="1801" y="890"/>
                        <a:pt x="1769" y="883"/>
                        <a:pt x="1746" y="891"/>
                      </a:cubicBezTo>
                      <a:cubicBezTo>
                        <a:pt x="1725" y="923"/>
                        <a:pt x="1690" y="946"/>
                        <a:pt x="1674" y="981"/>
                      </a:cubicBezTo>
                      <a:cubicBezTo>
                        <a:pt x="1666" y="998"/>
                        <a:pt x="1661" y="1017"/>
                        <a:pt x="1656" y="1035"/>
                      </a:cubicBezTo>
                      <a:cubicBezTo>
                        <a:pt x="1653" y="1047"/>
                        <a:pt x="1652" y="1060"/>
                        <a:pt x="1647" y="1071"/>
                      </a:cubicBezTo>
                      <a:cubicBezTo>
                        <a:pt x="1643" y="1081"/>
                        <a:pt x="1634" y="1088"/>
                        <a:pt x="1629" y="1098"/>
                      </a:cubicBezTo>
                      <a:cubicBezTo>
                        <a:pt x="1625" y="1106"/>
                        <a:pt x="1627" y="1118"/>
                        <a:pt x="1620" y="1125"/>
                      </a:cubicBezTo>
                      <a:cubicBezTo>
                        <a:pt x="1613" y="1132"/>
                        <a:pt x="1602" y="1131"/>
                        <a:pt x="1593" y="1134"/>
                      </a:cubicBezTo>
                      <a:cubicBezTo>
                        <a:pt x="1582" y="1130"/>
                        <a:pt x="1531" y="1113"/>
                        <a:pt x="1512" y="1107"/>
                      </a:cubicBezTo>
                      <a:cubicBezTo>
                        <a:pt x="1503" y="1104"/>
                        <a:pt x="1485" y="1098"/>
                        <a:pt x="1485" y="1098"/>
                      </a:cubicBezTo>
                      <a:cubicBezTo>
                        <a:pt x="1413" y="1110"/>
                        <a:pt x="1341" y="1122"/>
                        <a:pt x="1269" y="1134"/>
                      </a:cubicBezTo>
                      <a:cubicBezTo>
                        <a:pt x="1098" y="1120"/>
                        <a:pt x="1217" y="1134"/>
                        <a:pt x="1116" y="1116"/>
                      </a:cubicBezTo>
                      <a:cubicBezTo>
                        <a:pt x="1080" y="1110"/>
                        <a:pt x="1044" y="1104"/>
                        <a:pt x="1008" y="1098"/>
                      </a:cubicBezTo>
                      <a:cubicBezTo>
                        <a:pt x="990" y="1095"/>
                        <a:pt x="954" y="1089"/>
                        <a:pt x="954" y="1089"/>
                      </a:cubicBezTo>
                      <a:cubicBezTo>
                        <a:pt x="793" y="1095"/>
                        <a:pt x="637" y="1109"/>
                        <a:pt x="477" y="1098"/>
                      </a:cubicBezTo>
                      <a:cubicBezTo>
                        <a:pt x="405" y="1086"/>
                        <a:pt x="333" y="1078"/>
                        <a:pt x="261" y="1071"/>
                      </a:cubicBezTo>
                      <a:cubicBezTo>
                        <a:pt x="192" y="1077"/>
                        <a:pt x="54" y="1089"/>
                        <a:pt x="54" y="1089"/>
                      </a:cubicBezTo>
                    </a:path>
                  </a:pathLst>
                </a:custGeom>
                <a:solidFill>
                  <a:srgbClr val="99CCFF"/>
                </a:solidFill>
                <a:ln w="9525">
                  <a:solidFill>
                    <a:srgbClr val="99CC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1865" name="Rectangle 73"/>
                <p:cNvSpPr>
                  <a:spLocks noChangeArrowheads="1"/>
                </p:cNvSpPr>
                <p:nvPr/>
              </p:nvSpPr>
              <p:spPr bwMode="auto">
                <a:xfrm>
                  <a:off x="1344" y="1824"/>
                  <a:ext cx="864" cy="72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1866" name="Text Box 74"/>
              <p:cNvSpPr txBox="1">
                <a:spLocks noChangeArrowheads="1"/>
              </p:cNvSpPr>
              <p:nvPr/>
            </p:nvSpPr>
            <p:spPr bwMode="auto">
              <a:xfrm>
                <a:off x="4848" y="1635"/>
                <a:ext cx="204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IE" altLang="x-none" b="1">
                    <a:latin typeface="Arial" charset="0"/>
                  </a:rPr>
                  <a:t>F</a:t>
                </a:r>
                <a:endParaRPr lang="en-GB" altLang="x-none" b="1">
                  <a:latin typeface="Arial" charset="0"/>
                </a:endParaRPr>
              </a:p>
            </p:txBody>
          </p:sp>
          <p:sp>
            <p:nvSpPr>
              <p:cNvPr id="161867" name="Text Box 75"/>
              <p:cNvSpPr txBox="1">
                <a:spLocks noChangeArrowheads="1"/>
              </p:cNvSpPr>
              <p:nvPr/>
            </p:nvSpPr>
            <p:spPr bwMode="auto">
              <a:xfrm>
                <a:off x="5040" y="1635"/>
                <a:ext cx="25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IE" altLang="x-none" b="1">
                    <a:latin typeface="Arial" charset="0"/>
                  </a:rPr>
                  <a:t>W</a:t>
                </a:r>
                <a:endParaRPr lang="en-GB" altLang="x-none" b="1">
                  <a:latin typeface="Arial" charset="0"/>
                </a:endParaRPr>
              </a:p>
            </p:txBody>
          </p:sp>
          <p:sp>
            <p:nvSpPr>
              <p:cNvPr id="161868" name="Text Box 76"/>
              <p:cNvSpPr txBox="1">
                <a:spLocks noChangeArrowheads="1"/>
              </p:cNvSpPr>
              <p:nvPr/>
            </p:nvSpPr>
            <p:spPr bwMode="auto">
              <a:xfrm>
                <a:off x="5278" y="1635"/>
                <a:ext cx="220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IE" altLang="x-none" b="1">
                    <a:latin typeface="Arial" charset="0"/>
                  </a:rPr>
                  <a:t>D</a:t>
                </a:r>
                <a:endParaRPr lang="en-GB" altLang="x-none" b="1">
                  <a:latin typeface="Arial" charset="0"/>
                </a:endParaRPr>
              </a:p>
            </p:txBody>
          </p:sp>
          <p:sp>
            <p:nvSpPr>
              <p:cNvPr id="161869" name="Text Box 77"/>
              <p:cNvSpPr txBox="1">
                <a:spLocks noChangeArrowheads="1"/>
              </p:cNvSpPr>
              <p:nvPr/>
            </p:nvSpPr>
            <p:spPr bwMode="auto">
              <a:xfrm>
                <a:off x="5470" y="2097"/>
                <a:ext cx="220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IE" altLang="x-none" b="1">
                    <a:latin typeface="Arial" charset="0"/>
                  </a:rPr>
                  <a:t>C</a:t>
                </a:r>
                <a:endParaRPr lang="en-GB" altLang="x-none" b="1">
                  <a:latin typeface="Arial" charset="0"/>
                </a:endParaRPr>
              </a:p>
            </p:txBody>
          </p:sp>
          <p:sp>
            <p:nvSpPr>
              <p:cNvPr id="161870" name="Text Box 78"/>
              <p:cNvSpPr txBox="1">
                <a:spLocks noChangeArrowheads="1"/>
              </p:cNvSpPr>
              <p:nvPr/>
            </p:nvSpPr>
            <p:spPr bwMode="auto">
              <a:xfrm>
                <a:off x="4224" y="1776"/>
                <a:ext cx="86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IE" altLang="x-none" sz="1400" b="1" dirty="0">
                    <a:solidFill>
                      <a:schemeClr val="folHlink"/>
                    </a:solidFill>
                    <a:latin typeface="Arial" charset="0"/>
                  </a:rPr>
                  <a:t>F-Takes-W</a:t>
                </a:r>
                <a:endParaRPr lang="en-GB" altLang="x-none" sz="1400" b="1" dirty="0">
                  <a:solidFill>
                    <a:schemeClr val="folHlink"/>
                  </a:solidFill>
                  <a:latin typeface="Arial" charset="0"/>
                </a:endParaRPr>
              </a:p>
            </p:txBody>
          </p:sp>
          <p:sp>
            <p:nvSpPr>
              <p:cNvPr id="161871" name="Rectangle 79"/>
              <p:cNvSpPr>
                <a:spLocks noChangeArrowheads="1"/>
              </p:cNvSpPr>
              <p:nvPr/>
            </p:nvSpPr>
            <p:spPr bwMode="auto">
              <a:xfrm>
                <a:off x="4848" y="2346"/>
                <a:ext cx="864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IE" altLang="x-none" sz="1400" b="1">
                    <a:solidFill>
                      <a:schemeClr val="bg1"/>
                    </a:solidFill>
                    <a:latin typeface="Arial" charset="0"/>
                  </a:rPr>
                  <a:t>C/FWD</a:t>
                </a:r>
                <a:endParaRPr lang="en-GB" altLang="x-none" sz="1400" b="1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161872" name="Line 80"/>
              <p:cNvSpPr>
                <a:spLocks noChangeShapeType="1"/>
              </p:cNvSpPr>
              <p:nvPr/>
            </p:nvSpPr>
            <p:spPr bwMode="auto">
              <a:xfrm>
                <a:off x="4272" y="1680"/>
                <a:ext cx="57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61873" name="Group 81"/>
            <p:cNvGrpSpPr>
              <a:grpSpLocks/>
            </p:cNvGrpSpPr>
            <p:nvPr/>
          </p:nvGrpSpPr>
          <p:grpSpPr bwMode="auto">
            <a:xfrm>
              <a:off x="2784" y="1686"/>
              <a:ext cx="1488" cy="858"/>
              <a:chOff x="2783" y="1590"/>
              <a:chExt cx="1489" cy="858"/>
            </a:xfrm>
          </p:grpSpPr>
          <p:cxnSp>
            <p:nvCxnSpPr>
              <p:cNvPr id="161874" name="AutoShape 82"/>
              <p:cNvCxnSpPr>
                <a:cxnSpLocks noChangeShapeType="1"/>
              </p:cNvCxnSpPr>
              <p:nvPr/>
            </p:nvCxnSpPr>
            <p:spPr bwMode="auto">
              <a:xfrm>
                <a:off x="2790" y="1686"/>
                <a:ext cx="612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61875" name="Text Box 83"/>
              <p:cNvSpPr txBox="1">
                <a:spLocks noChangeArrowheads="1"/>
              </p:cNvSpPr>
              <p:nvPr/>
            </p:nvSpPr>
            <p:spPr bwMode="auto">
              <a:xfrm>
                <a:off x="2783" y="1776"/>
                <a:ext cx="86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IE" altLang="x-none" sz="1400" b="1" dirty="0">
                    <a:solidFill>
                      <a:schemeClr val="folHlink"/>
                    </a:solidFill>
                    <a:latin typeface="Arial" charset="0"/>
                  </a:rPr>
                  <a:t>F-Takes-F</a:t>
                </a:r>
                <a:endParaRPr lang="en-GB" altLang="x-none" sz="1400" b="1" dirty="0">
                  <a:solidFill>
                    <a:schemeClr val="folHlink"/>
                  </a:solidFill>
                  <a:latin typeface="Arial" charset="0"/>
                </a:endParaRPr>
              </a:p>
            </p:txBody>
          </p:sp>
          <p:grpSp>
            <p:nvGrpSpPr>
              <p:cNvPr id="161876" name="Group 84"/>
              <p:cNvGrpSpPr>
                <a:grpSpLocks/>
              </p:cNvGrpSpPr>
              <p:nvPr/>
            </p:nvGrpSpPr>
            <p:grpSpPr bwMode="auto">
              <a:xfrm>
                <a:off x="3408" y="1590"/>
                <a:ext cx="864" cy="720"/>
                <a:chOff x="1344" y="1824"/>
                <a:chExt cx="864" cy="720"/>
              </a:xfrm>
            </p:grpSpPr>
            <p:sp>
              <p:nvSpPr>
                <p:cNvPr id="161877" name="Freeform 85"/>
                <p:cNvSpPr>
                  <a:spLocks/>
                </p:cNvSpPr>
                <p:nvPr/>
              </p:nvSpPr>
              <p:spPr bwMode="auto">
                <a:xfrm rot="5400000">
                  <a:off x="1608" y="1800"/>
                  <a:ext cx="288" cy="720"/>
                </a:xfrm>
                <a:custGeom>
                  <a:avLst/>
                  <a:gdLst>
                    <a:gd name="T0" fmla="*/ 0 w 2010"/>
                    <a:gd name="T1" fmla="*/ 1098 h 1134"/>
                    <a:gd name="T2" fmla="*/ 108 w 2010"/>
                    <a:gd name="T3" fmla="*/ 1044 h 1134"/>
                    <a:gd name="T4" fmla="*/ 306 w 2010"/>
                    <a:gd name="T5" fmla="*/ 855 h 1134"/>
                    <a:gd name="T6" fmla="*/ 468 w 2010"/>
                    <a:gd name="T7" fmla="*/ 567 h 1134"/>
                    <a:gd name="T8" fmla="*/ 639 w 2010"/>
                    <a:gd name="T9" fmla="*/ 387 h 1134"/>
                    <a:gd name="T10" fmla="*/ 792 w 2010"/>
                    <a:gd name="T11" fmla="*/ 288 h 1134"/>
                    <a:gd name="T12" fmla="*/ 837 w 2010"/>
                    <a:gd name="T13" fmla="*/ 207 h 1134"/>
                    <a:gd name="T14" fmla="*/ 963 w 2010"/>
                    <a:gd name="T15" fmla="*/ 108 h 1134"/>
                    <a:gd name="T16" fmla="*/ 1026 w 2010"/>
                    <a:gd name="T17" fmla="*/ 27 h 1134"/>
                    <a:gd name="T18" fmla="*/ 1125 w 2010"/>
                    <a:gd name="T19" fmla="*/ 0 h 1134"/>
                    <a:gd name="T20" fmla="*/ 1386 w 2010"/>
                    <a:gd name="T21" fmla="*/ 27 h 1134"/>
                    <a:gd name="T22" fmla="*/ 1503 w 2010"/>
                    <a:gd name="T23" fmla="*/ 45 h 1134"/>
                    <a:gd name="T24" fmla="*/ 1710 w 2010"/>
                    <a:gd name="T25" fmla="*/ 72 h 1134"/>
                    <a:gd name="T26" fmla="*/ 1836 w 2010"/>
                    <a:gd name="T27" fmla="*/ 27 h 1134"/>
                    <a:gd name="T28" fmla="*/ 1890 w 2010"/>
                    <a:gd name="T29" fmla="*/ 9 h 1134"/>
                    <a:gd name="T30" fmla="*/ 1998 w 2010"/>
                    <a:gd name="T31" fmla="*/ 18 h 1134"/>
                    <a:gd name="T32" fmla="*/ 1980 w 2010"/>
                    <a:gd name="T33" fmla="*/ 54 h 1134"/>
                    <a:gd name="T34" fmla="*/ 1935 w 2010"/>
                    <a:gd name="T35" fmla="*/ 99 h 1134"/>
                    <a:gd name="T36" fmla="*/ 1944 w 2010"/>
                    <a:gd name="T37" fmla="*/ 234 h 1134"/>
                    <a:gd name="T38" fmla="*/ 1908 w 2010"/>
                    <a:gd name="T39" fmla="*/ 270 h 1134"/>
                    <a:gd name="T40" fmla="*/ 1890 w 2010"/>
                    <a:gd name="T41" fmla="*/ 297 h 1134"/>
                    <a:gd name="T42" fmla="*/ 1827 w 2010"/>
                    <a:gd name="T43" fmla="*/ 468 h 1134"/>
                    <a:gd name="T44" fmla="*/ 1881 w 2010"/>
                    <a:gd name="T45" fmla="*/ 612 h 1134"/>
                    <a:gd name="T46" fmla="*/ 1845 w 2010"/>
                    <a:gd name="T47" fmla="*/ 765 h 1134"/>
                    <a:gd name="T48" fmla="*/ 1818 w 2010"/>
                    <a:gd name="T49" fmla="*/ 873 h 1134"/>
                    <a:gd name="T50" fmla="*/ 1746 w 2010"/>
                    <a:gd name="T51" fmla="*/ 891 h 1134"/>
                    <a:gd name="T52" fmla="*/ 1674 w 2010"/>
                    <a:gd name="T53" fmla="*/ 981 h 1134"/>
                    <a:gd name="T54" fmla="*/ 1656 w 2010"/>
                    <a:gd name="T55" fmla="*/ 1035 h 1134"/>
                    <a:gd name="T56" fmla="*/ 1647 w 2010"/>
                    <a:gd name="T57" fmla="*/ 1071 h 1134"/>
                    <a:gd name="T58" fmla="*/ 1629 w 2010"/>
                    <a:gd name="T59" fmla="*/ 1098 h 1134"/>
                    <a:gd name="T60" fmla="*/ 1620 w 2010"/>
                    <a:gd name="T61" fmla="*/ 1125 h 1134"/>
                    <a:gd name="T62" fmla="*/ 1593 w 2010"/>
                    <a:gd name="T63" fmla="*/ 1134 h 1134"/>
                    <a:gd name="T64" fmla="*/ 1512 w 2010"/>
                    <a:gd name="T65" fmla="*/ 1107 h 1134"/>
                    <a:gd name="T66" fmla="*/ 1485 w 2010"/>
                    <a:gd name="T67" fmla="*/ 1098 h 1134"/>
                    <a:gd name="T68" fmla="*/ 1269 w 2010"/>
                    <a:gd name="T69" fmla="*/ 1134 h 1134"/>
                    <a:gd name="T70" fmla="*/ 1116 w 2010"/>
                    <a:gd name="T71" fmla="*/ 1116 h 1134"/>
                    <a:gd name="T72" fmla="*/ 1008 w 2010"/>
                    <a:gd name="T73" fmla="*/ 1098 h 1134"/>
                    <a:gd name="T74" fmla="*/ 954 w 2010"/>
                    <a:gd name="T75" fmla="*/ 1089 h 1134"/>
                    <a:gd name="T76" fmla="*/ 477 w 2010"/>
                    <a:gd name="T77" fmla="*/ 1098 h 1134"/>
                    <a:gd name="T78" fmla="*/ 261 w 2010"/>
                    <a:gd name="T79" fmla="*/ 1071 h 1134"/>
                    <a:gd name="T80" fmla="*/ 54 w 2010"/>
                    <a:gd name="T81" fmla="*/ 1089 h 1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010" h="1134">
                      <a:moveTo>
                        <a:pt x="0" y="1098"/>
                      </a:moveTo>
                      <a:cubicBezTo>
                        <a:pt x="49" y="1088"/>
                        <a:pt x="73" y="1079"/>
                        <a:pt x="108" y="1044"/>
                      </a:cubicBezTo>
                      <a:cubicBezTo>
                        <a:pt x="137" y="927"/>
                        <a:pt x="220" y="919"/>
                        <a:pt x="306" y="855"/>
                      </a:cubicBezTo>
                      <a:cubicBezTo>
                        <a:pt x="339" y="756"/>
                        <a:pt x="379" y="627"/>
                        <a:pt x="468" y="567"/>
                      </a:cubicBezTo>
                      <a:cubicBezTo>
                        <a:pt x="519" y="491"/>
                        <a:pt x="567" y="445"/>
                        <a:pt x="639" y="387"/>
                      </a:cubicBezTo>
                      <a:cubicBezTo>
                        <a:pt x="689" y="347"/>
                        <a:pt x="730" y="304"/>
                        <a:pt x="792" y="288"/>
                      </a:cubicBezTo>
                      <a:cubicBezTo>
                        <a:pt x="830" y="263"/>
                        <a:pt x="853" y="255"/>
                        <a:pt x="837" y="207"/>
                      </a:cubicBezTo>
                      <a:cubicBezTo>
                        <a:pt x="855" y="153"/>
                        <a:pt x="911" y="125"/>
                        <a:pt x="963" y="108"/>
                      </a:cubicBezTo>
                      <a:cubicBezTo>
                        <a:pt x="971" y="97"/>
                        <a:pt x="1018" y="32"/>
                        <a:pt x="1026" y="27"/>
                      </a:cubicBezTo>
                      <a:cubicBezTo>
                        <a:pt x="1046" y="14"/>
                        <a:pt x="1101" y="6"/>
                        <a:pt x="1125" y="0"/>
                      </a:cubicBezTo>
                      <a:cubicBezTo>
                        <a:pt x="1216" y="6"/>
                        <a:pt x="1297" y="14"/>
                        <a:pt x="1386" y="27"/>
                      </a:cubicBezTo>
                      <a:cubicBezTo>
                        <a:pt x="1429" y="49"/>
                        <a:pt x="1453" y="38"/>
                        <a:pt x="1503" y="45"/>
                      </a:cubicBezTo>
                      <a:cubicBezTo>
                        <a:pt x="1572" y="55"/>
                        <a:pt x="1641" y="63"/>
                        <a:pt x="1710" y="72"/>
                      </a:cubicBezTo>
                      <a:cubicBezTo>
                        <a:pt x="1754" y="61"/>
                        <a:pt x="1793" y="41"/>
                        <a:pt x="1836" y="27"/>
                      </a:cubicBezTo>
                      <a:cubicBezTo>
                        <a:pt x="1854" y="21"/>
                        <a:pt x="1890" y="9"/>
                        <a:pt x="1890" y="9"/>
                      </a:cubicBezTo>
                      <a:cubicBezTo>
                        <a:pt x="1926" y="12"/>
                        <a:pt x="1966" y="2"/>
                        <a:pt x="1998" y="18"/>
                      </a:cubicBezTo>
                      <a:cubicBezTo>
                        <a:pt x="2010" y="24"/>
                        <a:pt x="1988" y="43"/>
                        <a:pt x="1980" y="54"/>
                      </a:cubicBezTo>
                      <a:cubicBezTo>
                        <a:pt x="1967" y="71"/>
                        <a:pt x="1950" y="84"/>
                        <a:pt x="1935" y="99"/>
                      </a:cubicBezTo>
                      <a:cubicBezTo>
                        <a:pt x="1937" y="115"/>
                        <a:pt x="1962" y="209"/>
                        <a:pt x="1944" y="234"/>
                      </a:cubicBezTo>
                      <a:cubicBezTo>
                        <a:pt x="1934" y="248"/>
                        <a:pt x="1919" y="257"/>
                        <a:pt x="1908" y="270"/>
                      </a:cubicBezTo>
                      <a:cubicBezTo>
                        <a:pt x="1901" y="278"/>
                        <a:pt x="1896" y="288"/>
                        <a:pt x="1890" y="297"/>
                      </a:cubicBezTo>
                      <a:cubicBezTo>
                        <a:pt x="1881" y="380"/>
                        <a:pt x="1871" y="402"/>
                        <a:pt x="1827" y="468"/>
                      </a:cubicBezTo>
                      <a:cubicBezTo>
                        <a:pt x="1810" y="536"/>
                        <a:pt x="1834" y="565"/>
                        <a:pt x="1881" y="612"/>
                      </a:cubicBezTo>
                      <a:cubicBezTo>
                        <a:pt x="1897" y="661"/>
                        <a:pt x="1858" y="714"/>
                        <a:pt x="1845" y="765"/>
                      </a:cubicBezTo>
                      <a:cubicBezTo>
                        <a:pt x="1857" y="812"/>
                        <a:pt x="1868" y="823"/>
                        <a:pt x="1818" y="873"/>
                      </a:cubicBezTo>
                      <a:cubicBezTo>
                        <a:pt x="1801" y="890"/>
                        <a:pt x="1769" y="883"/>
                        <a:pt x="1746" y="891"/>
                      </a:cubicBezTo>
                      <a:cubicBezTo>
                        <a:pt x="1725" y="923"/>
                        <a:pt x="1690" y="946"/>
                        <a:pt x="1674" y="981"/>
                      </a:cubicBezTo>
                      <a:cubicBezTo>
                        <a:pt x="1666" y="998"/>
                        <a:pt x="1661" y="1017"/>
                        <a:pt x="1656" y="1035"/>
                      </a:cubicBezTo>
                      <a:cubicBezTo>
                        <a:pt x="1653" y="1047"/>
                        <a:pt x="1652" y="1060"/>
                        <a:pt x="1647" y="1071"/>
                      </a:cubicBezTo>
                      <a:cubicBezTo>
                        <a:pt x="1643" y="1081"/>
                        <a:pt x="1634" y="1088"/>
                        <a:pt x="1629" y="1098"/>
                      </a:cubicBezTo>
                      <a:cubicBezTo>
                        <a:pt x="1625" y="1106"/>
                        <a:pt x="1627" y="1118"/>
                        <a:pt x="1620" y="1125"/>
                      </a:cubicBezTo>
                      <a:cubicBezTo>
                        <a:pt x="1613" y="1132"/>
                        <a:pt x="1602" y="1131"/>
                        <a:pt x="1593" y="1134"/>
                      </a:cubicBezTo>
                      <a:cubicBezTo>
                        <a:pt x="1582" y="1130"/>
                        <a:pt x="1531" y="1113"/>
                        <a:pt x="1512" y="1107"/>
                      </a:cubicBezTo>
                      <a:cubicBezTo>
                        <a:pt x="1503" y="1104"/>
                        <a:pt x="1485" y="1098"/>
                        <a:pt x="1485" y="1098"/>
                      </a:cubicBezTo>
                      <a:cubicBezTo>
                        <a:pt x="1413" y="1110"/>
                        <a:pt x="1341" y="1122"/>
                        <a:pt x="1269" y="1134"/>
                      </a:cubicBezTo>
                      <a:cubicBezTo>
                        <a:pt x="1098" y="1120"/>
                        <a:pt x="1217" y="1134"/>
                        <a:pt x="1116" y="1116"/>
                      </a:cubicBezTo>
                      <a:cubicBezTo>
                        <a:pt x="1080" y="1110"/>
                        <a:pt x="1044" y="1104"/>
                        <a:pt x="1008" y="1098"/>
                      </a:cubicBezTo>
                      <a:cubicBezTo>
                        <a:pt x="990" y="1095"/>
                        <a:pt x="954" y="1089"/>
                        <a:pt x="954" y="1089"/>
                      </a:cubicBezTo>
                      <a:cubicBezTo>
                        <a:pt x="793" y="1095"/>
                        <a:pt x="637" y="1109"/>
                        <a:pt x="477" y="1098"/>
                      </a:cubicBezTo>
                      <a:cubicBezTo>
                        <a:pt x="405" y="1086"/>
                        <a:pt x="333" y="1078"/>
                        <a:pt x="261" y="1071"/>
                      </a:cubicBezTo>
                      <a:cubicBezTo>
                        <a:pt x="192" y="1077"/>
                        <a:pt x="54" y="1089"/>
                        <a:pt x="54" y="1089"/>
                      </a:cubicBezTo>
                    </a:path>
                  </a:pathLst>
                </a:custGeom>
                <a:solidFill>
                  <a:srgbClr val="99CCFF"/>
                </a:solidFill>
                <a:ln w="9525">
                  <a:solidFill>
                    <a:srgbClr val="99CC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1878" name="Rectangle 86"/>
                <p:cNvSpPr>
                  <a:spLocks noChangeArrowheads="1"/>
                </p:cNvSpPr>
                <p:nvPr/>
              </p:nvSpPr>
              <p:spPr bwMode="auto">
                <a:xfrm>
                  <a:off x="1344" y="1824"/>
                  <a:ext cx="864" cy="72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1879" name="Text Box 87"/>
              <p:cNvSpPr txBox="1">
                <a:spLocks noChangeArrowheads="1"/>
              </p:cNvSpPr>
              <p:nvPr/>
            </p:nvSpPr>
            <p:spPr bwMode="auto">
              <a:xfrm>
                <a:off x="3408" y="2055"/>
                <a:ext cx="204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IE" altLang="x-none" b="1">
                    <a:latin typeface="Arial" charset="0"/>
                  </a:rPr>
                  <a:t>F</a:t>
                </a:r>
                <a:endParaRPr lang="en-GB" altLang="x-none" b="1">
                  <a:latin typeface="Arial" charset="0"/>
                </a:endParaRPr>
              </a:p>
            </p:txBody>
          </p:sp>
          <p:sp>
            <p:nvSpPr>
              <p:cNvPr id="161880" name="Text Box 88"/>
              <p:cNvSpPr txBox="1">
                <a:spLocks noChangeArrowheads="1"/>
              </p:cNvSpPr>
              <p:nvPr/>
            </p:nvSpPr>
            <p:spPr bwMode="auto">
              <a:xfrm>
                <a:off x="3600" y="2055"/>
                <a:ext cx="25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IE" altLang="x-none" b="1">
                    <a:latin typeface="Arial" charset="0"/>
                  </a:rPr>
                  <a:t>W</a:t>
                </a:r>
                <a:endParaRPr lang="en-GB" altLang="x-none" b="1">
                  <a:latin typeface="Arial" charset="0"/>
                </a:endParaRPr>
              </a:p>
            </p:txBody>
          </p:sp>
          <p:sp>
            <p:nvSpPr>
              <p:cNvPr id="161881" name="Text Box 89"/>
              <p:cNvSpPr txBox="1">
                <a:spLocks noChangeArrowheads="1"/>
              </p:cNvSpPr>
              <p:nvPr/>
            </p:nvSpPr>
            <p:spPr bwMode="auto">
              <a:xfrm>
                <a:off x="3838" y="1593"/>
                <a:ext cx="220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IE" altLang="x-none" b="1">
                    <a:latin typeface="Arial" charset="0"/>
                  </a:rPr>
                  <a:t>D</a:t>
                </a:r>
                <a:endParaRPr lang="en-GB" altLang="x-none" b="1">
                  <a:latin typeface="Arial" charset="0"/>
                </a:endParaRPr>
              </a:p>
            </p:txBody>
          </p:sp>
          <p:sp>
            <p:nvSpPr>
              <p:cNvPr id="161882" name="Text Box 90"/>
              <p:cNvSpPr txBox="1">
                <a:spLocks noChangeArrowheads="1"/>
              </p:cNvSpPr>
              <p:nvPr/>
            </p:nvSpPr>
            <p:spPr bwMode="auto">
              <a:xfrm>
                <a:off x="4030" y="2055"/>
                <a:ext cx="220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IE" altLang="x-none" b="1">
                    <a:latin typeface="Arial" charset="0"/>
                  </a:rPr>
                  <a:t>C</a:t>
                </a:r>
                <a:endParaRPr lang="en-GB" altLang="x-none" b="1">
                  <a:latin typeface="Arial" charset="0"/>
                </a:endParaRPr>
              </a:p>
            </p:txBody>
          </p:sp>
          <p:sp>
            <p:nvSpPr>
              <p:cNvPr id="161883" name="Rectangle 91"/>
              <p:cNvSpPr>
                <a:spLocks noChangeArrowheads="1"/>
              </p:cNvSpPr>
              <p:nvPr/>
            </p:nvSpPr>
            <p:spPr bwMode="auto">
              <a:xfrm>
                <a:off x="3408" y="2304"/>
                <a:ext cx="864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IE" altLang="x-none" sz="1400" b="1">
                    <a:solidFill>
                      <a:schemeClr val="bg1"/>
                    </a:solidFill>
                    <a:latin typeface="Arial" charset="0"/>
                  </a:rPr>
                  <a:t>FWC/D</a:t>
                </a:r>
                <a:endParaRPr lang="en-GB" altLang="x-none" sz="1400" b="1">
                  <a:solidFill>
                    <a:schemeClr val="bg1"/>
                  </a:solidFill>
                  <a:latin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822684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Search</a:t>
            </a:r>
            <a:r>
              <a:rPr lang="en-US" dirty="0"/>
              <a:t>: process of constructing sequences of actions that achieve a goal given a problem.</a:t>
            </a:r>
          </a:p>
          <a:p>
            <a:r>
              <a:rPr lang="en-US" dirty="0"/>
              <a:t>It is assumed that the environment is </a:t>
            </a:r>
            <a:r>
              <a:rPr lang="en-US" b="1" dirty="0"/>
              <a:t>observable, deterministic, static and completely known</a:t>
            </a:r>
            <a:r>
              <a:rPr lang="en-US" dirty="0"/>
              <a:t>.</a:t>
            </a:r>
          </a:p>
          <a:p>
            <a:r>
              <a:rPr lang="en-US" b="1" dirty="0"/>
              <a:t>Goal formulation </a:t>
            </a:r>
            <a:r>
              <a:rPr lang="en-US" dirty="0"/>
              <a:t>is the first step in solving problems by searching. It facilitates problem formulation.</a:t>
            </a:r>
          </a:p>
          <a:p>
            <a:r>
              <a:rPr lang="en-US" b="1" dirty="0"/>
              <a:t>Formulating a problem </a:t>
            </a:r>
            <a:r>
              <a:rPr lang="en-US" dirty="0"/>
              <a:t>requires specifying five components: </a:t>
            </a:r>
          </a:p>
          <a:p>
            <a:pPr lvl="1"/>
            <a:r>
              <a:rPr lang="en-US" dirty="0"/>
              <a:t>State representation, </a:t>
            </a:r>
          </a:p>
          <a:p>
            <a:pPr lvl="1"/>
            <a:r>
              <a:rPr lang="en-US" dirty="0"/>
              <a:t>Initial state, </a:t>
            </a:r>
          </a:p>
          <a:p>
            <a:pPr lvl="1"/>
            <a:r>
              <a:rPr lang="en-US" dirty="0"/>
              <a:t>Goal state, </a:t>
            </a:r>
          </a:p>
          <a:p>
            <a:pPr lvl="1"/>
            <a:r>
              <a:rPr lang="en-US" dirty="0"/>
              <a:t>Operators (actions), and </a:t>
            </a:r>
          </a:p>
          <a:p>
            <a:pPr lvl="1"/>
            <a:r>
              <a:rPr lang="en-US" dirty="0"/>
              <a:t>Path cost function.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489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Strategies (Next Lecture)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Several </a:t>
            </a:r>
            <a:r>
              <a:rPr lang="en-US" dirty="0">
                <a:solidFill>
                  <a:srgbClr val="FF0000"/>
                </a:solidFill>
              </a:rPr>
              <a:t>general-purpose search algorithms </a:t>
            </a:r>
            <a:r>
              <a:rPr lang="en-US" dirty="0"/>
              <a:t>that can be used to solve these problems.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Uninformed search algorithms</a:t>
            </a:r>
          </a:p>
          <a:p>
            <a:pPr lvl="1"/>
            <a:r>
              <a:rPr lang="en-US" dirty="0"/>
              <a:t>algorithms that are given no information about the problem other than its definition</a:t>
            </a:r>
          </a:p>
          <a:p>
            <a:pPr lvl="1"/>
            <a:r>
              <a:rPr lang="en-US" dirty="0"/>
              <a:t>Although some of these algorithms can solve any solvable problem, none of them can do so efficiently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Informed search algorithms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can do quite well given some guidance </a:t>
            </a:r>
            <a:r>
              <a:rPr lang="en-US" dirty="0"/>
              <a:t>on where to look for solutions</a:t>
            </a:r>
          </a:p>
        </p:txBody>
      </p:sp>
    </p:spTree>
    <p:extLst>
      <p:ext uri="{BB962C8B-B14F-4D97-AF65-F5344CB8AC3E}">
        <p14:creationId xmlns:p14="http://schemas.microsoft.com/office/powerpoint/2010/main" val="4218762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Problems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en-US" b="1" dirty="0"/>
              <a:t>Toy Problems</a:t>
            </a:r>
          </a:p>
          <a:p>
            <a:pPr lvl="1"/>
            <a:r>
              <a:rPr lang="en-US" altLang="en-US" dirty="0"/>
              <a:t>vacuum world</a:t>
            </a:r>
          </a:p>
          <a:p>
            <a:pPr lvl="1"/>
            <a:r>
              <a:rPr lang="en-US" altLang="en-US" dirty="0"/>
              <a:t>8-puzzle</a:t>
            </a:r>
          </a:p>
          <a:p>
            <a:pPr lvl="1"/>
            <a:r>
              <a:rPr lang="en-US" altLang="en-US" dirty="0"/>
              <a:t>8-queens</a:t>
            </a:r>
          </a:p>
          <a:p>
            <a:pPr lvl="1"/>
            <a:r>
              <a:rPr lang="en-US" altLang="en-US" dirty="0" err="1"/>
              <a:t>cryptarithmetic</a:t>
            </a:r>
            <a:endParaRPr lang="en-US" altLang="en-US" dirty="0"/>
          </a:p>
          <a:p>
            <a:pPr lvl="1"/>
            <a:r>
              <a:rPr lang="en-US" altLang="en-US" dirty="0"/>
              <a:t>vacuum agent</a:t>
            </a:r>
          </a:p>
          <a:p>
            <a:pPr lvl="1"/>
            <a:r>
              <a:rPr lang="en-US" altLang="en-US" dirty="0"/>
              <a:t>missionaries and cannibals</a:t>
            </a:r>
          </a:p>
        </p:txBody>
      </p:sp>
      <p:sp>
        <p:nvSpPr>
          <p:cNvPr id="45060" name="Rectangle 4"/>
          <p:cNvSpPr>
            <a:spLocks noGrp="1" noChangeArrowheads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en-US" b="1" dirty="0"/>
              <a:t>Real-world Problems</a:t>
            </a:r>
          </a:p>
          <a:p>
            <a:pPr lvl="1"/>
            <a:r>
              <a:rPr lang="en-US" altLang="en-US" dirty="0"/>
              <a:t>route finding</a:t>
            </a:r>
          </a:p>
          <a:p>
            <a:pPr lvl="1"/>
            <a:r>
              <a:rPr lang="en-US" altLang="en-US" dirty="0"/>
              <a:t>touring problems</a:t>
            </a:r>
          </a:p>
          <a:p>
            <a:pPr lvl="2"/>
            <a:r>
              <a:rPr lang="en-US" altLang="en-US" dirty="0"/>
              <a:t>traveling salesperson</a:t>
            </a:r>
          </a:p>
          <a:p>
            <a:pPr lvl="1"/>
            <a:r>
              <a:rPr lang="en-US" altLang="en-US" dirty="0"/>
              <a:t>VLSI layout</a:t>
            </a:r>
          </a:p>
          <a:p>
            <a:pPr lvl="1"/>
            <a:r>
              <a:rPr lang="en-US" altLang="en-US" dirty="0"/>
              <a:t>robot navigation</a:t>
            </a:r>
          </a:p>
          <a:p>
            <a:pPr lvl="1"/>
            <a:r>
              <a:rPr lang="en-US" altLang="en-US" dirty="0"/>
              <a:t>assembly sequencing</a:t>
            </a:r>
          </a:p>
          <a:p>
            <a:pPr lvl="1"/>
            <a:r>
              <a:rPr lang="en-US" altLang="en-US" dirty="0"/>
              <a:t>Web search</a:t>
            </a:r>
          </a:p>
        </p:txBody>
      </p:sp>
    </p:spTree>
    <p:extLst>
      <p:ext uri="{BB962C8B-B14F-4D97-AF65-F5344CB8AC3E}">
        <p14:creationId xmlns:p14="http://schemas.microsoft.com/office/powerpoint/2010/main" val="16328728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E4C1-E6A0-4AA9-9965-F1CD6F0FDCC0}" type="slidenum">
              <a:rPr lang="en-US" smtClean="0"/>
              <a:t>70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9" t="22917" r="61241" b="33712"/>
          <a:stretch/>
        </p:blipFill>
        <p:spPr bwMode="auto">
          <a:xfrm>
            <a:off x="2242406" y="0"/>
            <a:ext cx="697779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35343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E4C1-E6A0-4AA9-9965-F1CD6F0FDCC0}" type="slidenum">
              <a:rPr lang="en-US" smtClean="0"/>
              <a:t>71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9" t="18750" r="49847" b="35796"/>
          <a:stretch/>
        </p:blipFill>
        <p:spPr bwMode="auto">
          <a:xfrm>
            <a:off x="1676401" y="762000"/>
            <a:ext cx="8598853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94582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Image result for chess search tre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6" y="232752"/>
            <a:ext cx="11328350" cy="636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4710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431" y="262197"/>
            <a:ext cx="9537895" cy="638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74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AI Search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Touring Agent Problem (Map Search / Navigation)</a:t>
            </a:r>
          </a:p>
          <a:p>
            <a:endParaRPr lang="en-US" dirty="0"/>
          </a:p>
        </p:txBody>
      </p:sp>
      <p:pic>
        <p:nvPicPr>
          <p:cNvPr id="7" name="Picture 4" descr="fig03_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908" y="2607503"/>
            <a:ext cx="6804183" cy="404093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Oval 6"/>
          <p:cNvSpPr>
            <a:spLocks noChangeArrowheads="1"/>
          </p:cNvSpPr>
          <p:nvPr/>
        </p:nvSpPr>
        <p:spPr bwMode="auto">
          <a:xfrm>
            <a:off x="3054626" y="3501887"/>
            <a:ext cx="283057" cy="34756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6997148" y="5592416"/>
            <a:ext cx="278295" cy="327623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83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E6C760-BBE0-37F1-68AE-0D2E1F915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6715125" cy="933450"/>
          </a:xfrm>
          <a:prstGeom prst="rect">
            <a:avLst/>
          </a:prstGeom>
        </p:spPr>
      </p:pic>
      <p:pic>
        <p:nvPicPr>
          <p:cNvPr id="6" name="Picture 4" descr="fig03_03">
            <a:extLst>
              <a:ext uri="{FF2B5EF4-FFF2-40B4-BE49-F238E27FC236}">
                <a16:creationId xmlns:a16="http://schemas.microsoft.com/office/drawing/2014/main" id="{E46FC9D2-B27B-20F4-D008-DAF140FA3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535" y="1826268"/>
            <a:ext cx="6804183" cy="404093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1393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infty  template TPT1  env TPENV1  fore 0  back 16777215  eqnno 1"/>
  <p:tag name="FILENAME" val="TP_tmp"/>
  <p:tag name="ORIGWIDTH" val="10"/>
  <p:tag name="PICTUREFILESIZE" val="105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infty  template TPT1  env TPENV1  fore 0  back 16777215  eqnno 1"/>
  <p:tag name="FILENAME" val="TP_tmp"/>
  <p:tag name="ORIGWIDTH" val="10"/>
  <p:tag name="PICTUREFILESIZE" val="105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1885</TotalTime>
  <Words>2937</Words>
  <Application>Microsoft Office PowerPoint</Application>
  <PresentationFormat>Widescreen</PresentationFormat>
  <Paragraphs>726</Paragraphs>
  <Slides>73</Slides>
  <Notes>11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1" baseType="lpstr">
      <vt:lpstr>Arial</vt:lpstr>
      <vt:lpstr>Calibri</vt:lpstr>
      <vt:lpstr>Calibri Light</vt:lpstr>
      <vt:lpstr>Courier New</vt:lpstr>
      <vt:lpstr>Times New Roman</vt:lpstr>
      <vt:lpstr>Wingdings</vt:lpstr>
      <vt:lpstr>Office Theme</vt:lpstr>
      <vt:lpstr>Bitmap Image</vt:lpstr>
      <vt:lpstr>Problem Solving Using Search</vt:lpstr>
      <vt:lpstr>Previous Lecture </vt:lpstr>
      <vt:lpstr>Introduction</vt:lpstr>
      <vt:lpstr>PowerPoint Presentation</vt:lpstr>
      <vt:lpstr>Problem-Solving Agent</vt:lpstr>
      <vt:lpstr>Examples</vt:lpstr>
      <vt:lpstr>Example Problems</vt:lpstr>
      <vt:lpstr>Classical AI Search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Structure of Problem solving agent</vt:lpstr>
      <vt:lpstr>Toy Example-1</vt:lpstr>
      <vt:lpstr>PowerPoint Presentation</vt:lpstr>
      <vt:lpstr>Classical AI Search Problem</vt:lpstr>
      <vt:lpstr>PowerPoint Presentation</vt:lpstr>
      <vt:lpstr>PowerPoint Presentation</vt:lpstr>
      <vt:lpstr>8 Queen Problem</vt:lpstr>
      <vt:lpstr>PowerPoint Presentation</vt:lpstr>
      <vt:lpstr>Classical AI Search Problem</vt:lpstr>
      <vt:lpstr>Classical AI Search Problem</vt:lpstr>
      <vt:lpstr>Classic AI Search Problems</vt:lpstr>
      <vt:lpstr>Classic AI Search Problems</vt:lpstr>
      <vt:lpstr>Classic AI Search Problems</vt:lpstr>
      <vt:lpstr>Classic AI Search Problems</vt:lpstr>
      <vt:lpstr>Classic AI Search Problems</vt:lpstr>
      <vt:lpstr>Classic AI Search Problems</vt:lpstr>
      <vt:lpstr>River Crossing Problem</vt:lpstr>
      <vt:lpstr>Missionaries and cannibals</vt:lpstr>
      <vt:lpstr>Problem Solving by Searching</vt:lpstr>
      <vt:lpstr>Search in AI</vt:lpstr>
      <vt:lpstr>Problem Formulation</vt:lpstr>
      <vt:lpstr>Problem Formulation</vt:lpstr>
      <vt:lpstr>Representation of a Search/State Space</vt:lpstr>
      <vt:lpstr>State Space Representation</vt:lpstr>
      <vt:lpstr>State Space Graphs</vt:lpstr>
      <vt:lpstr>Search Trees</vt:lpstr>
      <vt:lpstr>State Space Graphs vs. Search Trees</vt:lpstr>
      <vt:lpstr>Approach</vt:lpstr>
      <vt:lpstr>Quiz: State Space Graphs vs. Search Trees</vt:lpstr>
      <vt:lpstr>Quiz: State Space Graphs vs. Search Trees</vt:lpstr>
      <vt:lpstr>Revised Approach</vt:lpstr>
      <vt:lpstr>Searching with a Search Tree</vt:lpstr>
      <vt:lpstr>Example: Romania</vt:lpstr>
      <vt:lpstr>Searching with a Search Tree</vt:lpstr>
      <vt:lpstr>Problem Formulation: TSP</vt:lpstr>
      <vt:lpstr>PowerPoint Presentation</vt:lpstr>
      <vt:lpstr>Problem Formulation: 8-Puzzle Problem</vt:lpstr>
      <vt:lpstr>Problem Formulation: 8-Puzzle Problem</vt:lpstr>
      <vt:lpstr>Problem Formulation: 8-Puzzle Problem</vt:lpstr>
      <vt:lpstr>Problem Formulation: 8-Puzzle Problem</vt:lpstr>
      <vt:lpstr>Problem Formulation: 8-Puzzle Problem</vt:lpstr>
      <vt:lpstr>PowerPoint Presentation</vt:lpstr>
      <vt:lpstr>Fragment of 8-Puzzle Problem Space </vt:lpstr>
      <vt:lpstr>Problem Formulation: Missionaries and Cannibals</vt:lpstr>
      <vt:lpstr>Missionaries and cannibals</vt:lpstr>
      <vt:lpstr>Formalization of the M&amp;C Problem</vt:lpstr>
      <vt:lpstr>Missionaries and Cannibals</vt:lpstr>
      <vt:lpstr>Missionaries and Cannibals</vt:lpstr>
      <vt:lpstr>Missionaries and Cannibals</vt:lpstr>
      <vt:lpstr>The River Problem</vt:lpstr>
      <vt:lpstr>The River Problem</vt:lpstr>
      <vt:lpstr>The River Problem</vt:lpstr>
      <vt:lpstr>The River Problem</vt:lpstr>
      <vt:lpstr>Summary</vt:lpstr>
      <vt:lpstr>Search Strategies (Next Lecture)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Solving Using Search</dc:title>
  <dc:creator>FARHAN DAWOOD</dc:creator>
  <cp:lastModifiedBy>Rabia Tehseen</cp:lastModifiedBy>
  <cp:revision>111</cp:revision>
  <dcterms:created xsi:type="dcterms:W3CDTF">2019-03-07T08:09:31Z</dcterms:created>
  <dcterms:modified xsi:type="dcterms:W3CDTF">2023-03-26T19:04:14Z</dcterms:modified>
</cp:coreProperties>
</file>